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305" r:id="rId4"/>
    <p:sldId id="306" r:id="rId6"/>
    <p:sldId id="339" r:id="rId7"/>
    <p:sldId id="267" r:id="rId8"/>
    <p:sldId id="362" r:id="rId9"/>
    <p:sldId id="367" r:id="rId10"/>
    <p:sldId id="368" r:id="rId11"/>
    <p:sldId id="369" r:id="rId12"/>
    <p:sldId id="330" r:id="rId13"/>
    <p:sldId id="363" r:id="rId14"/>
    <p:sldId id="361" r:id="rId15"/>
    <p:sldId id="356" r:id="rId16"/>
    <p:sldId id="357" r:id="rId17"/>
    <p:sldId id="355" r:id="rId18"/>
    <p:sldId id="366" r:id="rId19"/>
    <p:sldId id="370" r:id="rId20"/>
    <p:sldId id="342" r:id="rId21"/>
    <p:sldId id="343" r:id="rId22"/>
    <p:sldId id="344" r:id="rId23"/>
    <p:sldId id="347" r:id="rId24"/>
    <p:sldId id="348" r:id="rId25"/>
    <p:sldId id="349" r:id="rId26"/>
    <p:sldId id="350" r:id="rId27"/>
    <p:sldId id="352" r:id="rId28"/>
    <p:sldId id="353" r:id="rId29"/>
    <p:sldId id="360" r:id="rId30"/>
    <p:sldId id="358" r:id="rId31"/>
    <p:sldId id="359" r:id="rId32"/>
    <p:sldId id="354" r:id="rId33"/>
    <p:sldId id="351" r:id="rId34"/>
    <p:sldId id="364" r:id="rId35"/>
    <p:sldId id="300" r:id="rId36"/>
    <p:sldId id="32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2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DDABB-8C61-4685-9691-2BC419E9D4B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D379D-276D-4137-8931-A90462F1D2B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9D697-09BA-42D1-9710-0D6AC62B722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43BB4-E4EB-4D99-8EF6-760E8D1098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F477A-E4B0-47CB-896C-EBF799BC349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5.jpeg"/><Relationship Id="rId7" Type="http://schemas.openxmlformats.org/officeDocument/2006/relationships/image" Target="../media/image14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6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0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hyperlink" Target="https://github.com/msharifi1991/PedestrianDetector" TargetMode="External"/><Relationship Id="rId8" Type="http://schemas.openxmlformats.org/officeDocument/2006/relationships/hyperlink" Target="https://docs.opencv.org/3.4/da/d60/tutorial_face_main.html" TargetMode="External"/><Relationship Id="rId7" Type="http://schemas.openxmlformats.org/officeDocument/2006/relationships/hyperlink" Target="https://www.opencv-srf.com/2010/09/object-detection-using-color-seperation.html" TargetMode="Externa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1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3.jpeg"/><Relationship Id="rId7" Type="http://schemas.openxmlformats.org/officeDocument/2006/relationships/image" Target="../media/image22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4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6.jpeg"/><Relationship Id="rId7" Type="http://schemas.openxmlformats.org/officeDocument/2006/relationships/image" Target="../media/image25.jpe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7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8.jpe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9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31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2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702209" y="2767280"/>
            <a:ext cx="8615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10000">
                      <a:srgbClr val="002060"/>
                    </a:gs>
                    <a:gs pos="57000">
                      <a:srgbClr val="00B0F0"/>
                    </a:gs>
                    <a:gs pos="86000">
                      <a:srgbClr val="002060"/>
                    </a:gs>
                  </a:gsLst>
                  <a:lin ang="0" scaled="1"/>
                  <a:tileRect/>
                </a:gradFill>
                <a:latin typeface="Aldhabi" panose="01000000000000000000" pitchFamily="2" charset="-78"/>
                <a:cs typeface="Aldhabi" panose="01000000000000000000" pitchFamily="2" charset="-78"/>
              </a:rPr>
              <a:t>Robotics Corner</a:t>
            </a:r>
            <a:endParaRPr lang="en-US" sz="8000" b="1" dirty="0">
              <a:gradFill flip="none" rotWithShape="1">
                <a:gsLst>
                  <a:gs pos="10000">
                    <a:srgbClr val="002060"/>
                  </a:gs>
                  <a:gs pos="57000">
                    <a:srgbClr val="00B0F0"/>
                  </a:gs>
                  <a:gs pos="86000">
                    <a:srgbClr val="002060"/>
                  </a:gs>
                </a:gsLst>
                <a:lin ang="0" scaled="1"/>
                <a:tileRect/>
              </a:gra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pSp>
        <p:nvGrpSpPr>
          <p:cNvPr id="1132" name="Group 1131"/>
          <p:cNvGrpSpPr/>
          <p:nvPr/>
        </p:nvGrpSpPr>
        <p:grpSpPr>
          <a:xfrm>
            <a:off x="6096000" y="-1562970"/>
            <a:ext cx="7182459" cy="12330284"/>
            <a:chOff x="6096000" y="-1562970"/>
            <a:chExt cx="7182459" cy="12330284"/>
          </a:xfrm>
          <a:blipFill>
            <a:blip r:embed="rId1"/>
            <a:stretch>
              <a:fillRect/>
            </a:stretch>
          </a:blipFill>
        </p:grpSpPr>
        <p:sp>
          <p:nvSpPr>
            <p:cNvPr id="4" name="Hexagon 3"/>
            <p:cNvSpPr/>
            <p:nvPr/>
          </p:nvSpPr>
          <p:spPr>
            <a:xfrm>
              <a:off x="8124963" y="156496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/>
            <p:cNvSpPr/>
            <p:nvPr/>
          </p:nvSpPr>
          <p:spPr>
            <a:xfrm>
              <a:off x="9077873" y="10258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/>
            <p:cNvSpPr/>
            <p:nvPr/>
          </p:nvSpPr>
          <p:spPr>
            <a:xfrm>
              <a:off x="9077873" y="21041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/>
            <p:cNvSpPr/>
            <p:nvPr/>
          </p:nvSpPr>
          <p:spPr>
            <a:xfrm>
              <a:off x="10072323" y="5620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/>
            <p:cNvSpPr/>
            <p:nvPr/>
          </p:nvSpPr>
          <p:spPr>
            <a:xfrm>
              <a:off x="11025233" y="229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11025233" y="110121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exagon 10"/>
            <p:cNvSpPr/>
            <p:nvPr/>
          </p:nvSpPr>
          <p:spPr>
            <a:xfrm>
              <a:off x="10034469" y="27026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>
              <a:off x="10987379" y="2193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/>
            <p:cNvSpPr/>
            <p:nvPr/>
          </p:nvSpPr>
          <p:spPr>
            <a:xfrm>
              <a:off x="10987379" y="3271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Hexagon 13"/>
            <p:cNvSpPr/>
            <p:nvPr/>
          </p:nvSpPr>
          <p:spPr>
            <a:xfrm>
              <a:off x="10051553" y="1630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exagon 24"/>
            <p:cNvSpPr/>
            <p:nvPr/>
          </p:nvSpPr>
          <p:spPr>
            <a:xfrm>
              <a:off x="8078098" y="369025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>
              <a:off x="9042231" y="317254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/>
            <p:cNvSpPr/>
            <p:nvPr/>
          </p:nvSpPr>
          <p:spPr>
            <a:xfrm>
              <a:off x="9050672" y="429936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/>
            <p:cNvSpPr/>
            <p:nvPr/>
          </p:nvSpPr>
          <p:spPr>
            <a:xfrm>
              <a:off x="10014805" y="375919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/>
            <p:cNvSpPr/>
            <p:nvPr/>
          </p:nvSpPr>
          <p:spPr>
            <a:xfrm>
              <a:off x="10992948" y="43201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/>
            <p:cNvSpPr/>
            <p:nvPr/>
          </p:nvSpPr>
          <p:spPr>
            <a:xfrm>
              <a:off x="10034468" y="48276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Hexagon 30"/>
            <p:cNvSpPr/>
            <p:nvPr/>
          </p:nvSpPr>
          <p:spPr>
            <a:xfrm>
              <a:off x="9050671" y="53569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/>
            <p:cNvSpPr/>
            <p:nvPr/>
          </p:nvSpPr>
          <p:spPr>
            <a:xfrm>
              <a:off x="10987378" y="536867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/>
            <p:cNvSpPr/>
            <p:nvPr/>
          </p:nvSpPr>
          <p:spPr>
            <a:xfrm>
              <a:off x="10014805" y="59039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Hexagon 33"/>
            <p:cNvSpPr/>
            <p:nvPr/>
          </p:nvSpPr>
          <p:spPr>
            <a:xfrm>
              <a:off x="8097762" y="265372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Hexagon 34"/>
            <p:cNvSpPr/>
            <p:nvPr/>
          </p:nvSpPr>
          <p:spPr>
            <a:xfrm>
              <a:off x="8140161" y="4567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Hexagon 35"/>
            <p:cNvSpPr/>
            <p:nvPr/>
          </p:nvSpPr>
          <p:spPr>
            <a:xfrm>
              <a:off x="9113841" y="-8234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/>
            <p:cNvSpPr/>
            <p:nvPr/>
          </p:nvSpPr>
          <p:spPr>
            <a:xfrm>
              <a:off x="10108291" y="-54610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/>
            <p:cNvSpPr/>
            <p:nvPr/>
          </p:nvSpPr>
          <p:spPr>
            <a:xfrm>
              <a:off x="11061201" y="-108523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/>
            <p:cNvSpPr/>
            <p:nvPr/>
          </p:nvSpPr>
          <p:spPr>
            <a:xfrm>
              <a:off x="7140142" y="2066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exagon 39"/>
            <p:cNvSpPr/>
            <p:nvPr/>
          </p:nvSpPr>
          <p:spPr>
            <a:xfrm>
              <a:off x="7115766" y="420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exagon 40"/>
            <p:cNvSpPr/>
            <p:nvPr/>
          </p:nvSpPr>
          <p:spPr>
            <a:xfrm>
              <a:off x="7107325" y="315009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Hexagon 41"/>
            <p:cNvSpPr/>
            <p:nvPr/>
          </p:nvSpPr>
          <p:spPr>
            <a:xfrm>
              <a:off x="7166481" y="10164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exagon 42"/>
            <p:cNvSpPr/>
            <p:nvPr/>
          </p:nvSpPr>
          <p:spPr>
            <a:xfrm>
              <a:off x="6125434" y="260554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Hexagon 43"/>
            <p:cNvSpPr/>
            <p:nvPr/>
          </p:nvSpPr>
          <p:spPr>
            <a:xfrm>
              <a:off x="6140143" y="14983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Hexagon 44"/>
            <p:cNvSpPr/>
            <p:nvPr/>
          </p:nvSpPr>
          <p:spPr>
            <a:xfrm>
              <a:off x="8066874" y="47865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exagon 45"/>
            <p:cNvSpPr/>
            <p:nvPr/>
          </p:nvSpPr>
          <p:spPr>
            <a:xfrm>
              <a:off x="7104542" y="529952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exagon 46"/>
            <p:cNvSpPr/>
            <p:nvPr/>
          </p:nvSpPr>
          <p:spPr>
            <a:xfrm>
              <a:off x="8097761" y="5874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Hexagon 47"/>
            <p:cNvSpPr/>
            <p:nvPr/>
          </p:nvSpPr>
          <p:spPr>
            <a:xfrm>
              <a:off x="12028694" y="-45479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exagon 48"/>
            <p:cNvSpPr/>
            <p:nvPr/>
          </p:nvSpPr>
          <p:spPr>
            <a:xfrm>
              <a:off x="12028694" y="62348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/>
            <p:cNvSpPr/>
            <p:nvPr/>
          </p:nvSpPr>
          <p:spPr>
            <a:xfrm>
              <a:off x="11990840" y="171568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>
              <a:off x="11990840" y="279395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>
              <a:off x="11996409" y="384244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>
              <a:off x="11990839" y="48909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>
              <a:off x="12064662" y="-156297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>
              <a:off x="6096000" y="47647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>
              <a:off x="7115765" y="63894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>
              <a:off x="11949711" y="597547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>
              <a:off x="10992948" y="650281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>
              <a:off x="10987378" y="75513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>
              <a:off x="6131968" y="365661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>
              <a:off x="9065214" y="646931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>
              <a:off x="7113489" y="7482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Hexagon 1023"/>
            <p:cNvSpPr/>
            <p:nvPr/>
          </p:nvSpPr>
          <p:spPr>
            <a:xfrm>
              <a:off x="8077723" y="806337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7" name="Hexagon 1026"/>
            <p:cNvSpPr/>
            <p:nvPr/>
          </p:nvSpPr>
          <p:spPr>
            <a:xfrm>
              <a:off x="7115766" y="86201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Hexagon 1027"/>
            <p:cNvSpPr/>
            <p:nvPr/>
          </p:nvSpPr>
          <p:spPr>
            <a:xfrm>
              <a:off x="9075023" y="865809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Hexagon 1028"/>
            <p:cNvSpPr/>
            <p:nvPr/>
          </p:nvSpPr>
          <p:spPr>
            <a:xfrm>
              <a:off x="8110789" y="700276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Hexagon 1030"/>
            <p:cNvSpPr/>
            <p:nvPr/>
          </p:nvSpPr>
          <p:spPr>
            <a:xfrm>
              <a:off x="9088730" y="75455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Hexagon 1032"/>
            <p:cNvSpPr/>
            <p:nvPr/>
          </p:nvSpPr>
          <p:spPr>
            <a:xfrm>
              <a:off x="10035983" y="701636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Hexagon 1033"/>
            <p:cNvSpPr/>
            <p:nvPr/>
          </p:nvSpPr>
          <p:spPr>
            <a:xfrm>
              <a:off x="12028694" y="70480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Hexagon 1034"/>
            <p:cNvSpPr/>
            <p:nvPr/>
          </p:nvSpPr>
          <p:spPr>
            <a:xfrm>
              <a:off x="10072323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Hexagon 1035"/>
            <p:cNvSpPr/>
            <p:nvPr/>
          </p:nvSpPr>
          <p:spPr>
            <a:xfrm>
              <a:off x="8107408" y="918943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Hexagon 1036"/>
            <p:cNvSpPr/>
            <p:nvPr/>
          </p:nvSpPr>
          <p:spPr>
            <a:xfrm>
              <a:off x="12118252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Hexagon 1038"/>
            <p:cNvSpPr/>
            <p:nvPr/>
          </p:nvSpPr>
          <p:spPr>
            <a:xfrm>
              <a:off x="10078463" y="923308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Hexagon 1045"/>
            <p:cNvSpPr/>
            <p:nvPr/>
          </p:nvSpPr>
          <p:spPr>
            <a:xfrm>
              <a:off x="9046626" y="976442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8" name="Hexagon 1047"/>
            <p:cNvSpPr/>
            <p:nvPr/>
          </p:nvSpPr>
          <p:spPr>
            <a:xfrm>
              <a:off x="11109954" y="868094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Hexagon 1129"/>
            <p:cNvSpPr/>
            <p:nvPr/>
          </p:nvSpPr>
          <p:spPr>
            <a:xfrm>
              <a:off x="6096000" y="58580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77" y="204044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3671235" y="629628"/>
            <a:ext cx="88827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/>
              <a:t>Image in RGB</a:t>
            </a:r>
            <a:endParaRPr lang="en-US" alt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3481370" y="3819868"/>
            <a:ext cx="88827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/>
              <a:t>Image in Grey scale</a:t>
            </a:r>
            <a:endParaRPr lang="en-US" altLang="en-US" dirty="0"/>
          </a:p>
        </p:txBody>
      </p:sp>
      <p:pic>
        <p:nvPicPr>
          <p:cNvPr id="7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355600" y="629920"/>
            <a:ext cx="3125470" cy="319024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6963410" y="3023870"/>
            <a:ext cx="4324350" cy="2978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6168" y="776620"/>
            <a:ext cx="3419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types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7255" y="1470660"/>
            <a:ext cx="8465185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1" dirty="0"/>
              <a:t>Monocular Cameras</a:t>
            </a:r>
            <a:r>
              <a:rPr lang="en-US" altLang="en-US" dirty="0"/>
              <a:t>: </a:t>
            </a:r>
            <a:r>
              <a:rPr lang="en-US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</a:t>
            </a:r>
            <a:r>
              <a:rPr lang="en-US" altLang="en-US" dirty="0">
                <a:solidFill>
                  <a:schemeClr val="tx1"/>
                </a:solidFill>
              </a:rPr>
              <a:t>tandard single-lens cameras that capture 2D images.</a:t>
            </a:r>
            <a:endParaRPr lang="en-US" altLang="en-US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Applications:</a:t>
            </a:r>
            <a:endParaRPr lang="en-US" altLang="en-US" b="1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Object detection and recognition.</a:t>
            </a:r>
            <a:endParaRPr lang="en-US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Visual navigation using Simultaneous Localization and Mapping (SLAM).</a:t>
            </a:r>
            <a:endParaRPr lang="en-US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Texture and pattern analysis.</a:t>
            </a:r>
            <a:br>
              <a:rPr lang="en-US" altLang="en-US" dirty="0"/>
            </a:br>
            <a:endParaRPr lang="en-US" altLang="en-U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en-US" b="1" dirty="0"/>
              <a:t>Stereo Cameras: T</a:t>
            </a:r>
            <a:r>
              <a:rPr lang="en-US" altLang="en-US" dirty="0"/>
              <a:t>wo cameras placed at a fixed distance apart, mimicking human 		binocular vision to capture depth.</a:t>
            </a:r>
            <a:endParaRPr lang="en-US" alt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Applications:</a:t>
            </a:r>
            <a:endParaRPr lang="en-US" alt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/>
              <a:t>Depth estimation and 3D reconstruction.</a:t>
            </a:r>
            <a:endParaRPr lang="en-US" alt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Autonomous navigation and obstacle avoidance.</a:t>
            </a:r>
            <a:endParaRPr lang="en-US" alt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/>
              <a:t>Robotics manipulation (grasping and object positioning).</a:t>
            </a:r>
            <a:endParaRPr lang="en-US" altLang="en-US" dirty="0"/>
          </a:p>
          <a:p>
            <a:pPr lvl="2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7255" y="776605"/>
            <a:ext cx="8465185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1" dirty="0"/>
              <a:t>Omnidirectional Cameras</a:t>
            </a:r>
            <a:r>
              <a:rPr lang="en-US" altLang="en-US" dirty="0"/>
              <a:t>: </a:t>
            </a:r>
            <a:r>
              <a:rPr lang="en-US" altLang="en-US" b="1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Provides a 360-degree field of view using fisheye lenses or mirror assemblies.</a:t>
            </a:r>
            <a:endParaRPr lang="en-US" altLang="en-US" dirty="0">
              <a:solidFill>
                <a:schemeClr val="tx1"/>
              </a:solidFill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Applications:</a:t>
            </a:r>
            <a:endParaRPr lang="en-US" altLang="en-US" b="1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SLAM in complex environments.</a:t>
            </a:r>
            <a:endParaRPr lang="en-US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Surveillance and monitoring.</a:t>
            </a:r>
            <a:endParaRPr lang="en-US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Autonomous vehicle navigation.</a:t>
            </a:r>
            <a:endParaRPr lang="en-US" altLang="en-US" dirty="0"/>
          </a:p>
          <a:p>
            <a:pPr marL="0" lvl="0" indent="457200">
              <a:buFont typeface="Arial" panose="020B0604020202020204" pitchFamily="34" charset="0"/>
              <a:buNone/>
            </a:pPr>
            <a:r>
              <a:rPr lang="en-US" altLang="en-US" b="1" dirty="0"/>
              <a:t> Lidar Cameras: </a:t>
            </a:r>
            <a:r>
              <a:rPr lang="en-US" altLang="en-US" dirty="0">
                <a:solidFill>
                  <a:schemeClr val="tx1"/>
                </a:solidFill>
              </a:rPr>
              <a:t>Uses laser pulses to generate 3D point clouds of the environment.</a:t>
            </a:r>
            <a:endParaRPr lang="en-US" altLang="en-US" dirty="0">
              <a:solidFill>
                <a:schemeClr val="tx1"/>
              </a:solidFill>
            </a:endParaRPr>
          </a:p>
          <a:p>
            <a:pPr marL="0" lvl="0" indent="457200">
              <a:buFont typeface="Arial" panose="020B0604020202020204" pitchFamily="34" charset="0"/>
              <a:buNone/>
            </a:pPr>
            <a:r>
              <a:rPr lang="en-US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Applications:</a:t>
            </a:r>
            <a:endParaRPr lang="en-US" alt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Autonomous driving (mapping and obstacle detection).</a:t>
            </a:r>
            <a:endParaRPr lang="en-US" alt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/>
              <a:t>Drones for terrain mapping.</a:t>
            </a:r>
            <a:endParaRPr lang="en-US" alt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/>
              <a:t>Robotics for precise localization.</a:t>
            </a:r>
            <a:endParaRPr lang="en-US" alt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Event-Based Cameras</a:t>
            </a:r>
            <a:r>
              <a:rPr lang="en-US" altLang="en-US" dirty="0"/>
              <a:t>: Capture changes in a scene by detecting pixel-level intensity differences instead of full-frame images.</a:t>
            </a:r>
            <a:endParaRPr lang="en-US" altLang="en-US" dirty="0"/>
          </a:p>
          <a:p>
            <a:pPr lvl="0" indent="457200">
              <a:buFont typeface="Arial" panose="020B0604020202020204" pitchFamily="34" charset="0"/>
              <a:buNone/>
            </a:pPr>
            <a:r>
              <a:rPr lang="en-US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Applications</a:t>
            </a:r>
            <a:r>
              <a:rPr lang="en-US" altLang="en-US" dirty="0"/>
              <a:t>:</a:t>
            </a:r>
            <a:endParaRPr lang="en-US" alt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/>
              <a:t>High-speed motion detection.</a:t>
            </a:r>
            <a:endParaRPr lang="en-US" alt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/>
              <a:t>Robotics in dynamic environments.</a:t>
            </a:r>
            <a:endParaRPr lang="en-US" alt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/>
              <a:t>Neuromorphic computing and vision.</a:t>
            </a:r>
            <a:endParaRPr lang="en-US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21" name="Table 20"/>
          <p:cNvGraphicFramePr/>
          <p:nvPr/>
        </p:nvGraphicFramePr>
        <p:xfrm>
          <a:off x="1828800" y="1524000"/>
          <a:ext cx="853376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>
            <p:custDataLst>
              <p:tags r:id="rId7"/>
            </p:custDataLst>
          </p:nvPr>
        </p:nvGraphicFramePr>
        <p:xfrm>
          <a:off x="1828800" y="1522095"/>
          <a:ext cx="8534400" cy="3813810"/>
        </p:xfrm>
        <a:graphic>
          <a:graphicData uri="http://schemas.openxmlformats.org/drawingml/2006/table">
            <a:tbl>
              <a:tblPr/>
              <a:tblGrid>
                <a:gridCol w="2844800"/>
                <a:gridCol w="2844800"/>
                <a:gridCol w="2844800"/>
              </a:tblGrid>
              <a:tr h="346710">
                <a:tc>
                  <a:txBody>
                    <a:bodyPr/>
                    <a:p>
                      <a:pPr algn="ctr"/>
                      <a:r>
                        <a:rPr sz="1100" b="1"/>
                        <a:t>Camera Type</a:t>
                      </a:r>
                      <a:endParaRPr sz="1100" b="1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 b="1"/>
                        <a:t>Strengths</a:t>
                      </a:r>
                      <a:endParaRPr sz="1100" b="1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 b="1"/>
                        <a:t>Limitations</a:t>
                      </a:r>
                      <a:endParaRPr sz="1100" b="1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710">
                <a:tc>
                  <a:txBody>
                    <a:bodyPr/>
                    <a:p>
                      <a:pPr algn="ctr"/>
                      <a:r>
                        <a:rPr sz="1100"/>
                        <a:t>Monocular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Affordable, simple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No depth information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710">
                <a:tc>
                  <a:txBody>
                    <a:bodyPr/>
                    <a:p>
                      <a:pPr algn="ctr"/>
                      <a:r>
                        <a:rPr sz="1100"/>
                        <a:t>Stereo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Depth perception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Calibration challenges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710">
                <a:tc>
                  <a:txBody>
                    <a:bodyPr/>
                    <a:p>
                      <a:pPr algn="ctr"/>
                      <a:r>
                        <a:rPr sz="1100"/>
                        <a:t>RGB-D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Color + depth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Limited range and lighting issues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710">
                <a:tc>
                  <a:txBody>
                    <a:bodyPr/>
                    <a:p>
                      <a:pPr algn="ctr"/>
                      <a:r>
                        <a:rPr sz="1100"/>
                        <a:t>Time-of-Flight (ToF)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High-accuracy depth sensing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Sensitive to ambient light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710">
                <a:tc>
                  <a:txBody>
                    <a:bodyPr/>
                    <a:p>
                      <a:pPr algn="ctr"/>
                      <a:r>
                        <a:rPr sz="1100"/>
                        <a:t>Thermal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Works in darkness, detects heat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No color or texture information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710">
                <a:tc>
                  <a:txBody>
                    <a:bodyPr/>
                    <a:p>
                      <a:pPr algn="ctr"/>
                      <a:r>
                        <a:rPr sz="1100"/>
                        <a:t>Event-Based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High-speed motion detection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Specialized processing needed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710">
                <a:tc>
                  <a:txBody>
                    <a:bodyPr/>
                    <a:p>
                      <a:pPr algn="ctr"/>
                      <a:r>
                        <a:rPr sz="1100"/>
                        <a:t>Omnidirectional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360° view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Distortion and high computation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710">
                <a:tc>
                  <a:txBody>
                    <a:bodyPr/>
                    <a:p>
                      <a:pPr algn="ctr"/>
                      <a:r>
                        <a:rPr sz="1100"/>
                        <a:t>Lidar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Accurate 3D mapping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Expensive and weather-sensitive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710">
                <a:tc>
                  <a:txBody>
                    <a:bodyPr/>
                    <a:p>
                      <a:pPr algn="ctr"/>
                      <a:r>
                        <a:rPr sz="1100"/>
                        <a:t>High-Speed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Captures rapid movements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Expensive and data-intensive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6710">
                <a:tc>
                  <a:txBody>
                    <a:bodyPr/>
                    <a:p>
                      <a:pPr algn="ctr"/>
                      <a:r>
                        <a:rPr sz="1100"/>
                        <a:t>Hyperspectral/Multispectral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Material analysis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1100"/>
                        <a:t>Complex and costly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513715" y="1437005"/>
            <a:ext cx="2007870" cy="865505"/>
          </a:xfrm>
          <a:prstGeom prst="roundRect">
            <a:avLst>
              <a:gd name="adj" fmla="val 2291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What tasks can be done by CV</a:t>
            </a:r>
            <a:endParaRPr lang="en-US" sz="1600" b="1" dirty="0"/>
          </a:p>
        </p:txBody>
      </p:sp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508635" y="2418080"/>
            <a:ext cx="2133600" cy="7518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Pattern Recognition</a:t>
            </a:r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508635" y="3500120"/>
            <a:ext cx="2133600" cy="7518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Prediction</a:t>
            </a:r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508635" y="4582160"/>
            <a:ext cx="2133600" cy="7518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Segmentation</a:t>
            </a:r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508635" y="5664200"/>
            <a:ext cx="2133600" cy="7518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Generation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950" y="1522095"/>
            <a:ext cx="8877300" cy="422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815975" y="1042670"/>
            <a:ext cx="2167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 dirty="0"/>
              <a:t>Image processing:</a:t>
            </a:r>
            <a:br>
              <a:rPr lang="en-US" altLang="en-US" b="1" dirty="0"/>
            </a:br>
            <a:endParaRPr lang="en-US" altLang="en-US" b="1" dirty="0"/>
          </a:p>
        </p:txBody>
      </p:sp>
      <p:sp>
        <p:nvSpPr>
          <p:cNvPr id="6" name="Text Box 5"/>
          <p:cNvSpPr txBox="1"/>
          <p:nvPr/>
        </p:nvSpPr>
        <p:spPr>
          <a:xfrm>
            <a:off x="633730" y="1545273"/>
            <a:ext cx="5080000" cy="3169285"/>
          </a:xfrm>
          <a:prstGeom prst="rect">
            <a:avLst/>
          </a:prstGeom>
        </p:spPr>
        <p:txBody>
          <a:bodyPr>
            <a:spAutoFit/>
          </a:bodyPr>
          <a:p>
            <a:r>
              <a:rPr sz="1800" b="1">
                <a:solidFill>
                  <a:srgbClr val="000000"/>
                </a:solidFill>
                <a:latin typeface="MalgunGothicBold"/>
                <a:ea typeface="MalgunGothicBold"/>
              </a:rPr>
              <a:t>Intensity Transformation </a:t>
            </a:r>
            <a:endParaRPr sz="1800" b="1">
              <a:solidFill>
                <a:srgbClr val="000000"/>
              </a:solidFill>
              <a:latin typeface="MalgunGothicBold"/>
              <a:ea typeface="MalgunGothicBold"/>
            </a:endParaRPr>
          </a:p>
          <a:p>
            <a:r>
              <a:rPr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– </a:t>
            </a:r>
            <a:r>
              <a:rPr sz="1600">
                <a:solidFill>
                  <a:srgbClr val="000000"/>
                </a:solidFill>
                <a:latin typeface="Malgun Gothic" panose="020B0503020000020004" charset="-127"/>
                <a:ea typeface="Malgun Gothic" panose="020B0503020000020004" charset="-127"/>
              </a:rPr>
              <a:t>Contrast Stretching </a:t>
            </a:r>
            <a:endParaRPr sz="1600">
              <a:solidFill>
                <a:srgbClr val="000000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r>
              <a:rPr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– </a:t>
            </a:r>
            <a:r>
              <a:rPr sz="1600">
                <a:solidFill>
                  <a:srgbClr val="000000"/>
                </a:solidFill>
                <a:latin typeface="Malgun Gothic" panose="020B0503020000020004" charset="-127"/>
                <a:ea typeface="Malgun Gothic" panose="020B0503020000020004" charset="-127"/>
              </a:rPr>
              <a:t>Histogram Equalization </a:t>
            </a:r>
            <a:endParaRPr sz="1600">
              <a:solidFill>
                <a:srgbClr val="000000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r>
              <a:rPr sz="1800">
                <a:solidFill>
                  <a:srgbClr val="000000"/>
                </a:solidFill>
                <a:latin typeface="Wingdings" panose="05000000000000000000"/>
                <a:ea typeface="Wingdings" panose="05000000000000000000"/>
              </a:rPr>
              <a:t>▪ </a:t>
            </a:r>
            <a:r>
              <a:rPr sz="1800" b="1">
                <a:solidFill>
                  <a:srgbClr val="000000"/>
                </a:solidFill>
                <a:latin typeface="MalgunGothicBold"/>
                <a:ea typeface="MalgunGothicBold"/>
              </a:rPr>
              <a:t>Image Segmentation </a:t>
            </a:r>
            <a:endParaRPr sz="1800" b="1">
              <a:solidFill>
                <a:srgbClr val="000000"/>
              </a:solidFill>
              <a:latin typeface="MalgunGothicBold"/>
              <a:ea typeface="MalgunGothicBold"/>
            </a:endParaRPr>
          </a:p>
          <a:p>
            <a:r>
              <a:rPr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– </a:t>
            </a:r>
            <a:r>
              <a:rPr sz="1600">
                <a:solidFill>
                  <a:srgbClr val="000000"/>
                </a:solidFill>
                <a:latin typeface="Malgun Gothic" panose="020B0503020000020004" charset="-127"/>
                <a:ea typeface="Malgun Gothic" panose="020B0503020000020004" charset="-127"/>
              </a:rPr>
              <a:t>Thresholding </a:t>
            </a:r>
            <a:endParaRPr sz="1600">
              <a:solidFill>
                <a:srgbClr val="000000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r>
              <a:rPr sz="1800">
                <a:solidFill>
                  <a:srgbClr val="000000"/>
                </a:solidFill>
                <a:latin typeface="Wingdings" panose="05000000000000000000"/>
                <a:ea typeface="Wingdings" panose="05000000000000000000"/>
              </a:rPr>
              <a:t>▪ </a:t>
            </a:r>
            <a:r>
              <a:rPr sz="1800" b="1">
                <a:solidFill>
                  <a:srgbClr val="000000"/>
                </a:solidFill>
                <a:latin typeface="MalgunGothicBold"/>
                <a:ea typeface="MalgunGothicBold"/>
              </a:rPr>
              <a:t>Image Filtering </a:t>
            </a:r>
            <a:endParaRPr sz="1800" b="1">
              <a:solidFill>
                <a:srgbClr val="000000"/>
              </a:solidFill>
              <a:latin typeface="MalgunGothicBold"/>
              <a:ea typeface="MalgunGothicBold"/>
            </a:endParaRPr>
          </a:p>
          <a:p>
            <a:r>
              <a:rPr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– </a:t>
            </a:r>
            <a:r>
              <a:rPr sz="1600">
                <a:solidFill>
                  <a:srgbClr val="000000"/>
                </a:solidFill>
                <a:latin typeface="Malgun Gothic" panose="020B0503020000020004" charset="-127"/>
                <a:ea typeface="Malgun Gothic" panose="020B0503020000020004" charset="-127"/>
              </a:rPr>
              <a:t>Smoothing </a:t>
            </a:r>
            <a:endParaRPr sz="1600">
              <a:solidFill>
                <a:srgbClr val="000000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r>
              <a:rPr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– </a:t>
            </a:r>
            <a:r>
              <a:rPr sz="1600">
                <a:solidFill>
                  <a:srgbClr val="000000"/>
                </a:solidFill>
                <a:latin typeface="Malgun Gothic" panose="020B0503020000020004" charset="-127"/>
                <a:ea typeface="Malgun Gothic" panose="020B0503020000020004" charset="-127"/>
              </a:rPr>
              <a:t>Edge Detection </a:t>
            </a:r>
            <a:endParaRPr sz="1600">
              <a:solidFill>
                <a:srgbClr val="000000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r>
              <a:rPr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– </a:t>
            </a:r>
            <a:r>
              <a:rPr sz="1600">
                <a:solidFill>
                  <a:srgbClr val="000000"/>
                </a:solidFill>
                <a:latin typeface="Malgun Gothic" panose="020B0503020000020004" charset="-127"/>
                <a:ea typeface="Malgun Gothic" panose="020B0503020000020004" charset="-127"/>
              </a:rPr>
              <a:t>Sharpening </a:t>
            </a:r>
            <a:endParaRPr sz="1600">
              <a:solidFill>
                <a:srgbClr val="000000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r>
              <a:rPr sz="1800">
                <a:solidFill>
                  <a:srgbClr val="000000"/>
                </a:solidFill>
                <a:latin typeface="Wingdings" panose="05000000000000000000"/>
                <a:ea typeface="Wingdings" panose="05000000000000000000"/>
              </a:rPr>
              <a:t>▪ </a:t>
            </a:r>
            <a:r>
              <a:rPr sz="1800" b="1">
                <a:solidFill>
                  <a:srgbClr val="000000"/>
                </a:solidFill>
                <a:latin typeface="MalgunGothicBold"/>
                <a:ea typeface="MalgunGothicBold"/>
              </a:rPr>
              <a:t>Morphological Operations </a:t>
            </a:r>
            <a:endParaRPr sz="1800" b="1">
              <a:solidFill>
                <a:srgbClr val="000000"/>
              </a:solidFill>
              <a:latin typeface="MalgunGothicBold"/>
              <a:ea typeface="MalgunGothicBold"/>
            </a:endParaRPr>
          </a:p>
          <a:p>
            <a:r>
              <a:rPr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– </a:t>
            </a:r>
            <a:r>
              <a:rPr sz="1600">
                <a:solidFill>
                  <a:srgbClr val="000000"/>
                </a:solidFill>
                <a:latin typeface="Malgun Gothic" panose="020B0503020000020004" charset="-127"/>
                <a:ea typeface="Malgun Gothic" panose="020B0503020000020004" charset="-127"/>
              </a:rPr>
              <a:t>Erosion and Dilation </a:t>
            </a:r>
            <a:endParaRPr sz="1600">
              <a:solidFill>
                <a:srgbClr val="000000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r>
              <a:rPr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– </a:t>
            </a:r>
            <a:r>
              <a:rPr sz="1600">
                <a:solidFill>
                  <a:srgbClr val="000000"/>
                </a:solidFill>
                <a:latin typeface="Malgun Gothic" panose="020B0503020000020004" charset="-127"/>
                <a:ea typeface="Malgun Gothic" panose="020B0503020000020004" charset="-127"/>
              </a:rPr>
              <a:t>Opening and Closing</a:t>
            </a:r>
            <a:endParaRPr sz="1600">
              <a:solidFill>
                <a:srgbClr val="00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02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815975" y="1042670"/>
            <a:ext cx="3955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 dirty="0"/>
              <a:t>Image processing Filters:</a:t>
            </a:r>
            <a:br>
              <a:rPr lang="en-US" altLang="en-US" b="1" dirty="0"/>
            </a:br>
            <a:endParaRPr lang="en-US" altLang="en-US" b="1" dirty="0"/>
          </a:p>
        </p:txBody>
      </p:sp>
      <p:sp>
        <p:nvSpPr>
          <p:cNvPr id="6" name="Text Box 5"/>
          <p:cNvSpPr txBox="1"/>
          <p:nvPr/>
        </p:nvSpPr>
        <p:spPr>
          <a:xfrm>
            <a:off x="633730" y="1545590"/>
            <a:ext cx="901192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1800" b="1">
                <a:solidFill>
                  <a:srgbClr val="000000"/>
                </a:solidFill>
                <a:latin typeface="MalgunGothicBold"/>
                <a:ea typeface="MalgunGothicBold"/>
              </a:rPr>
              <a:t>Gaussian blurring: follow code </a:t>
            </a:r>
            <a:r>
              <a:rPr lang="en-US" altLang="en-US" sz="1600">
                <a:solidFill>
                  <a:srgbClr val="000000"/>
                </a:solidFill>
                <a:latin typeface="Malgun Gothic" panose="020B0503020000020004" charset="-127"/>
                <a:ea typeface="Malgun Gothic" panose="020B0503020000020004" charset="-127"/>
              </a:rPr>
              <a:t>https://www.opencv-srf.com/2018/03/gaussian-blur.html</a:t>
            </a:r>
            <a:endParaRPr lang="en-US" altLang="en-US" sz="1600">
              <a:solidFill>
                <a:srgbClr val="00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633730" y="2157095"/>
            <a:ext cx="4263390" cy="276225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026660" y="3180080"/>
            <a:ext cx="1503680" cy="7518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6660515" y="2157095"/>
            <a:ext cx="4208145" cy="289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03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/>
              <a:t>Types of processing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/>
          <a:lstStyle/>
          <a:p>
            <a:r>
              <a:rPr lang="en-US" dirty="0"/>
              <a:t>Processing in time domain</a:t>
            </a:r>
            <a:endParaRPr lang="en-US" dirty="0"/>
          </a:p>
          <a:p>
            <a:pPr lvl="1"/>
            <a:r>
              <a:rPr lang="en-US" sz="2400" dirty="0"/>
              <a:t>definition:</a:t>
            </a:r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r>
              <a:rPr lang="en-US" dirty="0"/>
              <a:t>All processing in time domain is done via Convolution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023235" y="2774950"/>
            <a:ext cx="7689850" cy="58356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 wrap="square">
            <a:spAutoFit/>
          </a:bodyPr>
          <a:p>
            <a:r>
              <a:rPr sz="1600"/>
              <a:t> </a:t>
            </a:r>
            <a:r>
              <a:rPr sz="1600" b="1">
                <a:solidFill>
                  <a:schemeClr val="bg1"/>
                </a:solidFill>
              </a:rPr>
              <a:t>A signal in the time domain is represented as a function of time, such as </a:t>
            </a:r>
            <a:endParaRPr sz="1600" b="1">
              <a:solidFill>
                <a:schemeClr val="bg1"/>
              </a:solidFill>
            </a:endParaRPr>
          </a:p>
          <a:p>
            <a:r>
              <a:rPr sz="1600" b="1">
                <a:solidFill>
                  <a:schemeClr val="bg1"/>
                </a:solidFill>
              </a:rPr>
              <a:t>x(t</a:t>
            </a:r>
            <a:r>
              <a:rPr lang="en-US" sz="1600" b="1">
                <a:solidFill>
                  <a:schemeClr val="bg1"/>
                </a:solidFill>
              </a:rPr>
              <a:t>)</a:t>
            </a:r>
            <a:r>
              <a:rPr sz="1600" b="1">
                <a:solidFill>
                  <a:schemeClr val="bg1"/>
                </a:solidFill>
              </a:rPr>
              <a:t> for continuous signals or x[n] for discrete signals.</a:t>
            </a:r>
            <a:endParaRPr sz="1600" b="1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935605" y="4247515"/>
            <a:ext cx="5080000" cy="132207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>
            <a:spAutoFit/>
          </a:bodyPr>
          <a:p>
            <a:r>
              <a:rPr lang="en-US" sz="1600" b="1">
                <a:solidFill>
                  <a:schemeClr val="bg1"/>
                </a:solidFill>
              </a:rPr>
              <a:t>Con</a:t>
            </a:r>
            <a:r>
              <a:rPr sz="1600" b="1">
                <a:solidFill>
                  <a:schemeClr val="bg1"/>
                </a:solidFill>
              </a:rPr>
              <a:t>volution:</a:t>
            </a:r>
            <a:endParaRPr sz="16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1600" b="1">
                <a:solidFill>
                  <a:schemeClr val="bg1"/>
                </a:solidFill>
              </a:rPr>
              <a:t>A mathematical operation in the time domain to combine two signals (e.g., input signal and system response).</a:t>
            </a:r>
            <a:endParaRPr sz="16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03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/>
              <a:t>Convolution Example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69555" y="2132330"/>
            <a:ext cx="3905885" cy="335724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because it’s done in time domain and images are pixels (each pixel is in certain place) so it’s also known as spatial domain filtering</a:t>
            </a:r>
            <a:endParaRPr lang="en-US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7"/>
          <a:stretch>
            <a:fillRect/>
          </a:stretch>
        </p:blipFill>
        <p:spPr>
          <a:xfrm>
            <a:off x="838200" y="1993900"/>
            <a:ext cx="6667500" cy="371856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5833110" y="1231900"/>
            <a:ext cx="4057650" cy="762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ar-EG" altLang="en-US" sz="3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الضرب الالتفافى</a:t>
            </a:r>
            <a:endParaRPr lang="ar-EG" altLang="en-US" sz="3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8158480" y="4688205"/>
            <a:ext cx="25679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e.g: Gaussian filter and Median Filter used for functions like blur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03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altLang="en-US"/>
              <a:t>Processing in frequency domain</a:t>
            </a:r>
            <a:endParaRPr lang="en-US" alt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/>
          <a:lstStyle/>
          <a:p>
            <a:r>
              <a:rPr lang="en-US" dirty="0"/>
              <a:t>also known as</a:t>
            </a:r>
            <a:r>
              <a:rPr lang="en-US" b="1" dirty="0">
                <a:solidFill>
                  <a:schemeClr val="accent1"/>
                </a:solidFill>
              </a:rPr>
              <a:t> temporal filtering</a:t>
            </a:r>
            <a:r>
              <a:rPr lang="en-US" dirty="0"/>
              <a:t> because the time domain processing is based on convolution and it’s a heavy computation, frequency domain processing has taken a good place because it’s less expensive computation than </a:t>
            </a:r>
            <a:r>
              <a:rPr lang="en-US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convolution </a:t>
            </a:r>
            <a:r>
              <a:rPr lang="en-US" dirty="0"/>
              <a:t>since combining two signals here it turns to be a </a:t>
            </a:r>
            <a:r>
              <a:rPr lang="en-US" altLang="en-US" b="1" dirty="0">
                <a:solidFill>
                  <a:schemeClr val="accent1"/>
                </a:solidFill>
              </a:rPr>
              <a:t>simple multiplication</a:t>
            </a:r>
            <a:r>
              <a:rPr lang="en-US" altLang="en-US" dirty="0"/>
              <a:t>.</a:t>
            </a:r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735083" y="1650412"/>
            <a:ext cx="86155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10000">
                      <a:srgbClr val="002060"/>
                    </a:gs>
                    <a:gs pos="57000">
                      <a:srgbClr val="00B0F0"/>
                    </a:gs>
                    <a:gs pos="86000">
                      <a:srgbClr val="002060"/>
                    </a:gs>
                  </a:gsLst>
                  <a:lin ang="0" scaled="1"/>
                  <a:tileRect/>
                </a:gradFill>
                <a:latin typeface="Aldhabi" panose="01000000000000000000" pitchFamily="2" charset="-78"/>
                <a:cs typeface="Aldhabi" panose="01000000000000000000" pitchFamily="2" charset="-78"/>
              </a:rPr>
              <a:t>Computer Vision</a:t>
            </a:r>
            <a:endParaRPr lang="en-US" sz="8000" b="1" dirty="0">
              <a:gradFill flip="none" rotWithShape="1">
                <a:gsLst>
                  <a:gs pos="10000">
                    <a:srgbClr val="002060"/>
                  </a:gs>
                  <a:gs pos="57000">
                    <a:srgbClr val="00B0F0"/>
                  </a:gs>
                  <a:gs pos="86000">
                    <a:srgbClr val="002060"/>
                  </a:gs>
                </a:gsLst>
                <a:lin ang="0" scaled="1"/>
                <a:tileRect/>
              </a:gra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21548" y="2983900"/>
            <a:ext cx="463229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6092312" y="-6165142"/>
            <a:ext cx="7182459" cy="12330284"/>
            <a:chOff x="6096000" y="-1562970"/>
            <a:chExt cx="7182459" cy="12330284"/>
          </a:xfrm>
          <a:blipFill>
            <a:blip r:embed="rId1"/>
            <a:stretch>
              <a:fillRect/>
            </a:stretch>
          </a:blipFill>
        </p:grpSpPr>
        <p:sp>
          <p:nvSpPr>
            <p:cNvPr id="21" name="Hexagon 20"/>
            <p:cNvSpPr/>
            <p:nvPr/>
          </p:nvSpPr>
          <p:spPr>
            <a:xfrm>
              <a:off x="8124963" y="156496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9077873" y="10258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>
              <a:off x="9077873" y="21041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Hexagon 23"/>
            <p:cNvSpPr/>
            <p:nvPr/>
          </p:nvSpPr>
          <p:spPr>
            <a:xfrm>
              <a:off x="10072323" y="5620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>
              <a:off x="11025233" y="229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Hexagon 1024"/>
            <p:cNvSpPr/>
            <p:nvPr/>
          </p:nvSpPr>
          <p:spPr>
            <a:xfrm>
              <a:off x="11025233" y="110121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" name="Hexagon 1025"/>
            <p:cNvSpPr/>
            <p:nvPr/>
          </p:nvSpPr>
          <p:spPr>
            <a:xfrm>
              <a:off x="10034469" y="27026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Hexagon 1029"/>
            <p:cNvSpPr/>
            <p:nvPr/>
          </p:nvSpPr>
          <p:spPr>
            <a:xfrm>
              <a:off x="10987379" y="2193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Hexagon 1031"/>
            <p:cNvSpPr/>
            <p:nvPr/>
          </p:nvSpPr>
          <p:spPr>
            <a:xfrm>
              <a:off x="10987379" y="3271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8" name="Hexagon 1037"/>
            <p:cNvSpPr/>
            <p:nvPr/>
          </p:nvSpPr>
          <p:spPr>
            <a:xfrm>
              <a:off x="10051553" y="1630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0" name="Hexagon 1039"/>
            <p:cNvSpPr/>
            <p:nvPr/>
          </p:nvSpPr>
          <p:spPr>
            <a:xfrm>
              <a:off x="8078098" y="369025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Hexagon 1040"/>
            <p:cNvSpPr/>
            <p:nvPr/>
          </p:nvSpPr>
          <p:spPr>
            <a:xfrm>
              <a:off x="9042231" y="317254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Hexagon 1041"/>
            <p:cNvSpPr/>
            <p:nvPr/>
          </p:nvSpPr>
          <p:spPr>
            <a:xfrm>
              <a:off x="9050672" y="429936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3" name="Hexagon 1042"/>
            <p:cNvSpPr/>
            <p:nvPr/>
          </p:nvSpPr>
          <p:spPr>
            <a:xfrm>
              <a:off x="10014805" y="375919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Hexagon 1043"/>
            <p:cNvSpPr/>
            <p:nvPr/>
          </p:nvSpPr>
          <p:spPr>
            <a:xfrm>
              <a:off x="10992948" y="432017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Hexagon 1044"/>
            <p:cNvSpPr/>
            <p:nvPr/>
          </p:nvSpPr>
          <p:spPr>
            <a:xfrm>
              <a:off x="10034468" y="48276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7" name="Hexagon 1046"/>
            <p:cNvSpPr/>
            <p:nvPr/>
          </p:nvSpPr>
          <p:spPr>
            <a:xfrm>
              <a:off x="9050671" y="53569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Hexagon 1048"/>
            <p:cNvSpPr/>
            <p:nvPr/>
          </p:nvSpPr>
          <p:spPr>
            <a:xfrm>
              <a:off x="10987378" y="536867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Hexagon 1049"/>
            <p:cNvSpPr/>
            <p:nvPr/>
          </p:nvSpPr>
          <p:spPr>
            <a:xfrm>
              <a:off x="10014805" y="59039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1" name="Hexagon 1050"/>
            <p:cNvSpPr/>
            <p:nvPr/>
          </p:nvSpPr>
          <p:spPr>
            <a:xfrm>
              <a:off x="8097762" y="265372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2" name="Hexagon 1051"/>
            <p:cNvSpPr/>
            <p:nvPr/>
          </p:nvSpPr>
          <p:spPr>
            <a:xfrm>
              <a:off x="8140161" y="45678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Hexagon 1052"/>
            <p:cNvSpPr/>
            <p:nvPr/>
          </p:nvSpPr>
          <p:spPr>
            <a:xfrm>
              <a:off x="9113841" y="-8234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Hexagon 1053"/>
            <p:cNvSpPr/>
            <p:nvPr/>
          </p:nvSpPr>
          <p:spPr>
            <a:xfrm>
              <a:off x="10108291" y="-54610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Hexagon 1054"/>
            <p:cNvSpPr/>
            <p:nvPr/>
          </p:nvSpPr>
          <p:spPr>
            <a:xfrm>
              <a:off x="11061201" y="-108523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Hexagon 1055"/>
            <p:cNvSpPr/>
            <p:nvPr/>
          </p:nvSpPr>
          <p:spPr>
            <a:xfrm>
              <a:off x="7140142" y="206641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Hexagon 1056"/>
            <p:cNvSpPr/>
            <p:nvPr/>
          </p:nvSpPr>
          <p:spPr>
            <a:xfrm>
              <a:off x="7115766" y="420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Hexagon 1057"/>
            <p:cNvSpPr/>
            <p:nvPr/>
          </p:nvSpPr>
          <p:spPr>
            <a:xfrm>
              <a:off x="7107325" y="315009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9" name="Hexagon 1058"/>
            <p:cNvSpPr/>
            <p:nvPr/>
          </p:nvSpPr>
          <p:spPr>
            <a:xfrm>
              <a:off x="7166481" y="10164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Hexagon 1059"/>
            <p:cNvSpPr/>
            <p:nvPr/>
          </p:nvSpPr>
          <p:spPr>
            <a:xfrm>
              <a:off x="6125434" y="260554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Hexagon 1060"/>
            <p:cNvSpPr/>
            <p:nvPr/>
          </p:nvSpPr>
          <p:spPr>
            <a:xfrm>
              <a:off x="6140143" y="14983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2" name="Hexagon 1061"/>
            <p:cNvSpPr/>
            <p:nvPr/>
          </p:nvSpPr>
          <p:spPr>
            <a:xfrm>
              <a:off x="8066874" y="47865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Hexagon 1062"/>
            <p:cNvSpPr/>
            <p:nvPr/>
          </p:nvSpPr>
          <p:spPr>
            <a:xfrm>
              <a:off x="7104542" y="529952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Hexagon 1063"/>
            <p:cNvSpPr/>
            <p:nvPr/>
          </p:nvSpPr>
          <p:spPr>
            <a:xfrm>
              <a:off x="8097761" y="587451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5" name="Hexagon 1064"/>
            <p:cNvSpPr/>
            <p:nvPr/>
          </p:nvSpPr>
          <p:spPr>
            <a:xfrm>
              <a:off x="12028694" y="-45479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Hexagon 1065"/>
            <p:cNvSpPr/>
            <p:nvPr/>
          </p:nvSpPr>
          <p:spPr>
            <a:xfrm>
              <a:off x="12028694" y="62348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7" name="Hexagon 1066"/>
            <p:cNvSpPr/>
            <p:nvPr/>
          </p:nvSpPr>
          <p:spPr>
            <a:xfrm>
              <a:off x="11990840" y="171568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Hexagon 1067"/>
            <p:cNvSpPr/>
            <p:nvPr/>
          </p:nvSpPr>
          <p:spPr>
            <a:xfrm>
              <a:off x="11990840" y="279395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9" name="Hexagon 1068"/>
            <p:cNvSpPr/>
            <p:nvPr/>
          </p:nvSpPr>
          <p:spPr>
            <a:xfrm>
              <a:off x="11996409" y="384244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Hexagon 1069"/>
            <p:cNvSpPr/>
            <p:nvPr/>
          </p:nvSpPr>
          <p:spPr>
            <a:xfrm>
              <a:off x="11990839" y="4890938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Hexagon 1070"/>
            <p:cNvSpPr/>
            <p:nvPr/>
          </p:nvSpPr>
          <p:spPr>
            <a:xfrm>
              <a:off x="12064662" y="-156297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Hexagon 1071"/>
            <p:cNvSpPr/>
            <p:nvPr/>
          </p:nvSpPr>
          <p:spPr>
            <a:xfrm>
              <a:off x="6096000" y="476479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Hexagon 1072"/>
            <p:cNvSpPr/>
            <p:nvPr/>
          </p:nvSpPr>
          <p:spPr>
            <a:xfrm>
              <a:off x="7115765" y="63894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Hexagon 1073"/>
            <p:cNvSpPr/>
            <p:nvPr/>
          </p:nvSpPr>
          <p:spPr>
            <a:xfrm>
              <a:off x="11949711" y="597547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5" name="Hexagon 1074"/>
            <p:cNvSpPr/>
            <p:nvPr/>
          </p:nvSpPr>
          <p:spPr>
            <a:xfrm>
              <a:off x="10992948" y="650281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Hexagon 1075"/>
            <p:cNvSpPr/>
            <p:nvPr/>
          </p:nvSpPr>
          <p:spPr>
            <a:xfrm>
              <a:off x="10987378" y="755130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Hexagon 1076"/>
            <p:cNvSpPr/>
            <p:nvPr/>
          </p:nvSpPr>
          <p:spPr>
            <a:xfrm>
              <a:off x="6131968" y="365661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Hexagon 1077"/>
            <p:cNvSpPr/>
            <p:nvPr/>
          </p:nvSpPr>
          <p:spPr>
            <a:xfrm>
              <a:off x="9065214" y="6469319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Hexagon 1078"/>
            <p:cNvSpPr/>
            <p:nvPr/>
          </p:nvSpPr>
          <p:spPr>
            <a:xfrm>
              <a:off x="7113489" y="748268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Hexagon 1079"/>
            <p:cNvSpPr/>
            <p:nvPr/>
          </p:nvSpPr>
          <p:spPr>
            <a:xfrm>
              <a:off x="8077723" y="8063375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1" name="Hexagon 1080"/>
            <p:cNvSpPr/>
            <p:nvPr/>
          </p:nvSpPr>
          <p:spPr>
            <a:xfrm>
              <a:off x="7115766" y="8620183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Hexagon 1081"/>
            <p:cNvSpPr/>
            <p:nvPr/>
          </p:nvSpPr>
          <p:spPr>
            <a:xfrm>
              <a:off x="9075023" y="865809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Hexagon 1082"/>
            <p:cNvSpPr/>
            <p:nvPr/>
          </p:nvSpPr>
          <p:spPr>
            <a:xfrm>
              <a:off x="8110789" y="700276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4" name="Hexagon 1083"/>
            <p:cNvSpPr/>
            <p:nvPr/>
          </p:nvSpPr>
          <p:spPr>
            <a:xfrm>
              <a:off x="9088730" y="754553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Hexagon 1084"/>
            <p:cNvSpPr/>
            <p:nvPr/>
          </p:nvSpPr>
          <p:spPr>
            <a:xfrm>
              <a:off x="10035983" y="7016367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Hexagon 1085"/>
            <p:cNvSpPr/>
            <p:nvPr/>
          </p:nvSpPr>
          <p:spPr>
            <a:xfrm>
              <a:off x="12028694" y="7048042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Hexagon 1086"/>
            <p:cNvSpPr/>
            <p:nvPr/>
          </p:nvSpPr>
          <p:spPr>
            <a:xfrm>
              <a:off x="10072323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Hexagon 1087"/>
            <p:cNvSpPr/>
            <p:nvPr/>
          </p:nvSpPr>
          <p:spPr>
            <a:xfrm>
              <a:off x="8107408" y="918943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Hexagon 1088"/>
            <p:cNvSpPr/>
            <p:nvPr/>
          </p:nvSpPr>
          <p:spPr>
            <a:xfrm>
              <a:off x="12118252" y="8153241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Hexagon 1089"/>
            <p:cNvSpPr/>
            <p:nvPr/>
          </p:nvSpPr>
          <p:spPr>
            <a:xfrm>
              <a:off x="10078463" y="9233086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Hexagon 1090"/>
            <p:cNvSpPr/>
            <p:nvPr/>
          </p:nvSpPr>
          <p:spPr>
            <a:xfrm>
              <a:off x="9046626" y="976442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2" name="Hexagon 1091"/>
            <p:cNvSpPr/>
            <p:nvPr/>
          </p:nvSpPr>
          <p:spPr>
            <a:xfrm>
              <a:off x="11109954" y="8680944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Hexagon 1092"/>
            <p:cNvSpPr/>
            <p:nvPr/>
          </p:nvSpPr>
          <p:spPr>
            <a:xfrm>
              <a:off x="6096000" y="5858040"/>
              <a:ext cx="1160207" cy="100289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77" y="204044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03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altLang="en-US"/>
              <a:t>Processing in frequency domain</a:t>
            </a:r>
            <a:endParaRPr lang="en-US" alt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7"/>
          <a:stretch>
            <a:fillRect/>
          </a:stretch>
        </p:blipFill>
        <p:spPr>
          <a:xfrm>
            <a:off x="838200" y="2355215"/>
            <a:ext cx="9523730" cy="38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03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altLang="en-US"/>
              <a:t>Processing in frequency domain</a:t>
            </a: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1087755" y="3044825"/>
            <a:ext cx="1701800" cy="8045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Fourier transform</a:t>
            </a:r>
            <a:endParaRPr lang="en-US"/>
          </a:p>
        </p:txBody>
      </p:sp>
      <p:sp>
        <p:nvSpPr>
          <p:cNvPr id="19" name="Rectangles 18"/>
          <p:cNvSpPr/>
          <p:nvPr/>
        </p:nvSpPr>
        <p:spPr>
          <a:xfrm>
            <a:off x="3557270" y="3044190"/>
            <a:ext cx="1767205" cy="8172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Filter function</a:t>
            </a:r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6526530" y="3044825"/>
            <a:ext cx="1822450" cy="8045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Inverse Furier Transform</a:t>
            </a:r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934210" y="3861435"/>
            <a:ext cx="9525" cy="57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>
          <a:xfrm>
            <a:off x="2789555" y="3447415"/>
            <a:ext cx="767715" cy="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1"/>
          </p:cNvCxnSpPr>
          <p:nvPr/>
        </p:nvCxnSpPr>
        <p:spPr>
          <a:xfrm>
            <a:off x="5104130" y="3447415"/>
            <a:ext cx="1422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2"/>
          </p:cNvCxnSpPr>
          <p:nvPr/>
        </p:nvCxnSpPr>
        <p:spPr>
          <a:xfrm flipH="1">
            <a:off x="7426960" y="3849370"/>
            <a:ext cx="10795" cy="57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Rectangles 24"/>
          <p:cNvSpPr/>
          <p:nvPr/>
        </p:nvSpPr>
        <p:spPr>
          <a:xfrm>
            <a:off x="1154430" y="4359275"/>
            <a:ext cx="169799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ln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 image</a:t>
            </a:r>
            <a:endParaRPr lang="en-US" altLang="zh-CN" sz="2400" b="1">
              <a:ln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s 25"/>
          <p:cNvSpPr/>
          <p:nvPr/>
        </p:nvSpPr>
        <p:spPr>
          <a:xfrm>
            <a:off x="6526213" y="4359275"/>
            <a:ext cx="192849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Output image</a:t>
            </a:r>
            <a:endParaRPr lang="en-US" altLang="zh-CN" sz="24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625850" y="4168140"/>
            <a:ext cx="21272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Low pass filter</a:t>
            </a:r>
            <a:endParaRPr lang="en-US" b="1"/>
          </a:p>
          <a:p>
            <a:r>
              <a:rPr lang="en-US" b="1"/>
              <a:t>High pass Filter</a:t>
            </a:r>
            <a:endParaRPr lang="en-US" b="1"/>
          </a:p>
          <a:p>
            <a:r>
              <a:rPr lang="en-US" b="1"/>
              <a:t>Band pass filter</a:t>
            </a:r>
            <a:endParaRPr lang="en-US" b="1"/>
          </a:p>
          <a:p>
            <a:r>
              <a:rPr lang="en-US" b="1"/>
              <a:t>Band reject filter</a:t>
            </a:r>
            <a:endParaRPr lang="en-US" b="1"/>
          </a:p>
          <a:p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 altLang="en-US"/>
              <a:t>Apps can be done using Traditional CV</a:t>
            </a:r>
            <a:endParaRPr lang="en-US" alt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>
            <a:normAutofit lnSpcReduction="20000"/>
          </a:bodyPr>
          <a:lstStyle/>
          <a:p>
            <a:r>
              <a:rPr lang="en-US" altLang="en-US" b="1" dirty="0">
                <a:solidFill>
                  <a:srgbClr val="00B050"/>
                </a:solidFill>
                <a:hlinkClick r:id="rId7" tooltip="" action="ppaction://hlinkfile"/>
              </a:rPr>
              <a:t>Object tracking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using </a:t>
            </a:r>
            <a:r>
              <a:rPr lang="en-US" altLang="en-US" b="1" dirty="0">
                <a:solidFill>
                  <a:schemeClr val="tx1"/>
                </a:solidFill>
              </a:rPr>
              <a:t>Color Decection</a:t>
            </a:r>
            <a:endParaRPr lang="en-US" altLang="en-US" b="1" dirty="0">
              <a:solidFill>
                <a:schemeClr val="tx1"/>
              </a:solidFill>
            </a:endParaRPr>
          </a:p>
          <a:p>
            <a:r>
              <a:rPr lang="en-US" altLang="en-US" b="1" dirty="0">
                <a:solidFill>
                  <a:srgbClr val="FF0000"/>
                </a:solidFill>
                <a:hlinkClick r:id="rId8" tooltip="" action="ppaction://hlinkfile"/>
              </a:rPr>
              <a:t>Face detection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using </a:t>
            </a:r>
            <a:r>
              <a:rPr lang="en-US" altLang="en-US" b="1" dirty="0"/>
              <a:t>Cascade Classifier</a:t>
            </a:r>
            <a:endParaRPr lang="en-US" altLang="en-US" b="1" dirty="0"/>
          </a:p>
          <a:p>
            <a:r>
              <a:rPr lang="en-US" altLang="en-US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hlinkClick r:id="rId9" tooltip="" action="ppaction://hlinkfile"/>
              </a:rPr>
              <a:t>Pedestrian detection</a:t>
            </a:r>
            <a:r>
              <a:rPr lang="en-US" altLang="en-US" dirty="0"/>
              <a:t> using </a:t>
            </a:r>
            <a:r>
              <a:rPr lang="en-US" altLang="en-US" b="1" dirty="0"/>
              <a:t>HOG </a:t>
            </a:r>
            <a:r>
              <a:rPr lang="en-US" altLang="en-US" dirty="0"/>
              <a:t>(Histogram Oriented Gradient)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br>
              <a:rPr lang="en-US" altLang="en-US" dirty="0">
                <a:solidFill>
                  <a:srgbClr val="FF0000"/>
                </a:solidFill>
              </a:rPr>
            </a:br>
            <a:r>
              <a:rPr lang="en-US" altLang="en-US" dirty="0">
                <a:solidFill>
                  <a:srgbClr val="FF0000"/>
                </a:solidFill>
              </a:rPr>
              <a:t>note: the above are hyperlinks to code and tutorials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04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Difference between Machine and deep learning</a:t>
            </a:r>
            <a:endParaRPr lang="en-US" alt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2355215"/>
            <a:ext cx="10515600" cy="137604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altLang="en-US" b="1" dirty="0"/>
              <a:t>Machine learning when there is a small amount of data and features are given to the algorithm e.g: Support vector machines (SVM), KNN and Bayes classifier</a:t>
            </a:r>
            <a:endParaRPr lang="en-US" altLang="en-US" b="1" dirty="0"/>
          </a:p>
          <a:p>
            <a:pPr marL="0" indent="0">
              <a:buNone/>
            </a:pPr>
            <a:r>
              <a:rPr lang="en-US" altLang="en-US" b="1" dirty="0"/>
              <a:t>frameworks and libraries: opencv and skitlearn </a:t>
            </a:r>
            <a:endParaRPr lang="en-US" altLang="en-US" b="1" dirty="0"/>
          </a:p>
          <a:p>
            <a:pPr marL="0" indent="0">
              <a:buNone/>
            </a:pPr>
            <a:endParaRPr lang="en-US" altLang="en-US" b="1" dirty="0"/>
          </a:p>
          <a:p>
            <a:pPr marL="0" indent="0">
              <a:buNone/>
            </a:pPr>
            <a:endParaRPr lang="en-US" altLang="en-US" b="1" dirty="0"/>
          </a:p>
          <a:p>
            <a:pPr marL="0" indent="0">
              <a:buNone/>
            </a:pPr>
            <a:endParaRPr lang="en-US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15975" y="4429760"/>
            <a:ext cx="10515600" cy="156845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 wrap="square" rtlCol="0" anchor="t">
            <a:spAutoFit/>
          </a:bodyPr>
          <a:p>
            <a:r>
              <a:rPr lang="en-US" altLang="en-US" sz="2400" b="1" dirty="0">
                <a:solidFill>
                  <a:schemeClr val="bg1"/>
                </a:solidFill>
                <a:sym typeface="+mn-ea"/>
              </a:rPr>
              <a:t>Deep learning is when there is a huge amount of data and features to be extracted by the algorithm. e.g: Convolutional neural network(CNN) best for pattern recognition, Recurrent neural network (RNN) and transformers</a:t>
            </a:r>
            <a:endParaRPr lang="en-US" altLang="en-US" sz="2400" b="1" dirty="0">
              <a:solidFill>
                <a:schemeClr val="bg1"/>
              </a:solidFill>
              <a:sym typeface="+mn-ea"/>
            </a:endParaRPr>
          </a:p>
          <a:p>
            <a:r>
              <a:rPr lang="en-US" altLang="en-US" sz="2400" b="1" dirty="0">
                <a:solidFill>
                  <a:schemeClr val="bg1"/>
                </a:solidFill>
                <a:sym typeface="+mn-ea"/>
              </a:rPr>
              <a:t>Frameworks: Tensorflow and tensorflow lite and pytorch</a:t>
            </a:r>
            <a:endParaRPr lang="en-US" altLang="en-US" sz="240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8815" y="742950"/>
            <a:ext cx="10200005" cy="65786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CNN : Convolutional neural network</a:t>
            </a: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78815" y="1318260"/>
            <a:ext cx="10515600" cy="82994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 wrap="square" rtlCol="0" anchor="t">
            <a:spAutoFit/>
          </a:bodyPr>
          <a:p>
            <a:r>
              <a:rPr lang="en-US" altLang="en-US" sz="2400" b="1" dirty="0">
                <a:solidFill>
                  <a:schemeClr val="bg1"/>
                </a:solidFill>
                <a:sym typeface="+mn-ea"/>
              </a:rPr>
              <a:t>it’s a deep learning architechture which gives the best results in classification and pattern recognition.</a:t>
            </a:r>
            <a:endParaRPr lang="en-US" altLang="en-US" sz="24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9" name="Picture 2" descr="How do Convolutional Neural Networks work?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73"/>
          <a:stretch>
            <a:fillRect/>
          </a:stretch>
        </p:blipFill>
        <p:spPr bwMode="auto">
          <a:xfrm>
            <a:off x="678688" y="224499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783590"/>
            <a:ext cx="10515600" cy="61722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CNN Architecture</a:t>
            </a: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7649" name="標題 1"/>
          <p:cNvSpPr>
            <a:spLocks noGrp="1"/>
          </p:cNvSpPr>
          <p:nvPr/>
        </p:nvSpPr>
        <p:spPr>
          <a:xfrm>
            <a:off x="245745" y="2597150"/>
            <a:ext cx="2027555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MS PGothic" panose="020B0600070205080204" pitchFamily="34" charset="-128"/>
              </a:rPr>
              <a:t>The whole CNN</a:t>
            </a:r>
            <a:endParaRPr lang="en-US" altLang="zh-TW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a typeface="MS PGothic" panose="020B0600070205080204" pitchFamily="34" charset="-128"/>
            </a:endParaRPr>
          </a:p>
        </p:txBody>
      </p:sp>
      <p:grpSp>
        <p:nvGrpSpPr>
          <p:cNvPr id="27650" name="群組 3"/>
          <p:cNvGrpSpPr/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/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6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8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9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0" name="文字方塊 15"/>
          <p:cNvSpPr txBox="1"/>
          <p:nvPr/>
        </p:nvSpPr>
        <p:spPr>
          <a:xfrm>
            <a:off x="4848219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右彎箭號 16"/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右彎箭號 21"/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/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7" name="左大括弧 22"/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3"/>
          <p:cNvSpPr/>
          <p:nvPr/>
        </p:nvSpPr>
        <p:spPr>
          <a:xfrm>
            <a:off x="6692901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25"/>
          <p:cNvSpPr/>
          <p:nvPr/>
        </p:nvSpPr>
        <p:spPr>
          <a:xfrm>
            <a:off x="6692901" y="5080001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5122" name="Picture 2" descr="Introduction to Convolutional Neural Networks Architecture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39084"/>
            <a:ext cx="10905066" cy="457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7649" name="標題 1"/>
          <p:cNvSpPr>
            <a:spLocks noGrp="1"/>
          </p:cNvSpPr>
          <p:nvPr/>
        </p:nvSpPr>
        <p:spPr>
          <a:xfrm>
            <a:off x="245745" y="2597150"/>
            <a:ext cx="2027555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MS PGothic" panose="020B0600070205080204" pitchFamily="34" charset="-128"/>
              </a:rPr>
              <a:t>Why pooling?</a:t>
            </a:r>
            <a:endParaRPr lang="en-US" altLang="zh-TW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a typeface="MS PGothic" panose="020B0600070205080204" pitchFamily="34" charset="-128"/>
            </a:endParaRPr>
          </a:p>
        </p:txBody>
      </p:sp>
      <p:sp>
        <p:nvSpPr>
          <p:cNvPr id="29698" name="內容版面配置區 2"/>
          <p:cNvSpPr>
            <a:spLocks noGrp="1"/>
          </p:cNvSpPr>
          <p:nvPr>
            <p:ph idx="1"/>
          </p:nvPr>
        </p:nvSpPr>
        <p:spPr>
          <a:xfrm>
            <a:off x="3087370" y="1369060"/>
            <a:ext cx="7886700" cy="4351338"/>
          </a:xfrm>
        </p:spPr>
        <p:txBody>
          <a:bodyPr/>
          <a:lstStyle/>
          <a:p>
            <a:r>
              <a:rPr lang="en-US" altLang="zh-TW">
                <a:ea typeface="MS PGothic" panose="020B0600070205080204" pitchFamily="34" charset="-128"/>
              </a:rPr>
              <a:t>Subsampling pixels will not change the object</a:t>
            </a:r>
            <a:endParaRPr lang="zh-TW" altLang="en-US">
              <a:ea typeface="MS PGothic" panose="020B0600070205080204" pitchFamily="34" charset="-128"/>
            </a:endParaRPr>
          </a:p>
        </p:txBody>
      </p:sp>
      <p:pic>
        <p:nvPicPr>
          <p:cNvPr id="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95" y="2467610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958" y="2977199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向右箭號 3"/>
          <p:cNvSpPr/>
          <p:nvPr/>
        </p:nvSpPr>
        <p:spPr>
          <a:xfrm>
            <a:off x="6856095" y="3170874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文字方塊 5"/>
          <p:cNvSpPr txBox="1">
            <a:spLocks noChangeArrowheads="1"/>
          </p:cNvSpPr>
          <p:nvPr/>
        </p:nvSpPr>
        <p:spPr bwMode="auto">
          <a:xfrm>
            <a:off x="6749733" y="3967798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2" name="文字方塊 6"/>
          <p:cNvSpPr txBox="1">
            <a:spLocks noChangeArrowheads="1"/>
          </p:cNvSpPr>
          <p:nvPr/>
        </p:nvSpPr>
        <p:spPr bwMode="auto">
          <a:xfrm>
            <a:off x="4335146" y="1951674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33" name="文字方塊 8"/>
          <p:cNvSpPr txBox="1">
            <a:spLocks noChangeArrowheads="1"/>
          </p:cNvSpPr>
          <p:nvPr/>
        </p:nvSpPr>
        <p:spPr bwMode="auto">
          <a:xfrm>
            <a:off x="9062720" y="2443799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34" name="文字方塊 7"/>
          <p:cNvSpPr txBox="1">
            <a:spLocks noChangeArrowheads="1"/>
          </p:cNvSpPr>
          <p:nvPr/>
        </p:nvSpPr>
        <p:spPr bwMode="auto">
          <a:xfrm>
            <a:off x="3268346" y="4964748"/>
            <a:ext cx="7267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We can subsample the pixels to make image smaller</a:t>
            </a:r>
            <a:endParaRPr lang="zh-TW" altLang="en-US" dirty="0"/>
          </a:p>
        </p:txBody>
      </p:sp>
      <p:sp>
        <p:nvSpPr>
          <p:cNvPr id="35" name="文字方塊 12"/>
          <p:cNvSpPr txBox="1">
            <a:spLocks noChangeArrowheads="1"/>
          </p:cNvSpPr>
          <p:nvPr/>
        </p:nvSpPr>
        <p:spPr bwMode="auto">
          <a:xfrm>
            <a:off x="4442150" y="5689444"/>
            <a:ext cx="726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fewer parameters to characterize the image</a:t>
            </a:r>
            <a:endParaRPr lang="zh-TW" altLang="en-US" dirty="0"/>
          </a:p>
        </p:txBody>
      </p:sp>
      <p:sp>
        <p:nvSpPr>
          <p:cNvPr id="36" name="向右箭號 11"/>
          <p:cNvSpPr/>
          <p:nvPr/>
        </p:nvSpPr>
        <p:spPr>
          <a:xfrm>
            <a:off x="3414395" y="5679125"/>
            <a:ext cx="920750" cy="482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1" grpId="0"/>
      <p:bldP spid="32" grpId="0"/>
      <p:bldP spid="33" grpId="0"/>
      <p:bldP spid="34" grpId="0"/>
      <p:bldP spid="35" grpId="0"/>
      <p:bldP spid="36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783590"/>
            <a:ext cx="10515600" cy="61722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How pooling works</a:t>
            </a: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146" name="Picture 2" descr="CNN | Introduction to Pooling Layer - GeeksforGeeks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960" y="1868575"/>
            <a:ext cx="10515599" cy="375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>
            <a:normAutofit/>
          </a:bodyPr>
          <a:lstStyle/>
          <a:p>
            <a:r>
              <a:rPr lang="en-US" altLang="en-US"/>
              <a:t>Object classification</a:t>
            </a: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 rot="10800000" flipV="1">
            <a:off x="838200" y="2276475"/>
            <a:ext cx="5333365" cy="178054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 wrap="square" rtlCol="0" anchor="t">
            <a:noAutofit/>
          </a:bodyPr>
          <a:p>
            <a:r>
              <a:rPr lang="en-US" altLang="en-US" sz="2400" b="1" dirty="0">
                <a:solidFill>
                  <a:schemeClr val="bg1"/>
                </a:solidFill>
                <a:sym typeface="+mn-ea"/>
              </a:rPr>
              <a:t>Object classification is One of good examples of Computer vision using deep learning, YOLO (You Look Only Once) is the state of the art in this area </a:t>
            </a:r>
            <a:endParaRPr lang="en-US" altLang="en-US" sz="24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6171565" y="1525270"/>
            <a:ext cx="5715635" cy="4399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145358"/>
            <a:ext cx="10515600" cy="1022688"/>
          </a:xfrm>
        </p:spPr>
        <p:txBody>
          <a:bodyPr/>
          <a:lstStyle/>
          <a:p>
            <a:r>
              <a:rPr lang="en-US"/>
              <a:t>Agenda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2355532"/>
            <a:ext cx="10515600" cy="3357110"/>
          </a:xfrm>
        </p:spPr>
        <p:txBody>
          <a:bodyPr/>
          <a:lstStyle/>
          <a:p>
            <a:r>
              <a:rPr lang="en-US" dirty="0"/>
              <a:t>Basics of Image processing </a:t>
            </a:r>
            <a:endParaRPr lang="en-US" dirty="0"/>
          </a:p>
          <a:p>
            <a:r>
              <a:rPr lang="en-US" dirty="0"/>
              <a:t>image processing filters</a:t>
            </a:r>
            <a:endParaRPr lang="en-US" dirty="0"/>
          </a:p>
          <a:p>
            <a:r>
              <a:rPr lang="en-US" dirty="0"/>
              <a:t>types of processing</a:t>
            </a:r>
            <a:endParaRPr lang="en-US" dirty="0"/>
          </a:p>
          <a:p>
            <a:r>
              <a:rPr lang="en-US" dirty="0"/>
              <a:t>traditional Computer vision based machine learning</a:t>
            </a:r>
            <a:endParaRPr lang="en-US" dirty="0"/>
          </a:p>
          <a:p>
            <a:r>
              <a:rPr lang="en-US" dirty="0"/>
              <a:t>Computer vision based deep learning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17" name="Picture 16"/>
          <p:cNvPicPr/>
          <p:nvPr/>
        </p:nvPicPr>
        <p:blipFill>
          <a:blip r:embed="rId7"/>
          <a:stretch>
            <a:fillRect/>
          </a:stretch>
        </p:blipFill>
        <p:spPr>
          <a:xfrm>
            <a:off x="85090" y="1163320"/>
            <a:ext cx="12080875" cy="4895850"/>
          </a:xfrm>
          <a:prstGeom prst="rect">
            <a:avLst/>
          </a:prstGeom>
        </p:spPr>
      </p:pic>
      <p:sp>
        <p:nvSpPr>
          <p:cNvPr id="18" name="Title 17"/>
          <p:cNvSpPr/>
          <p:nvPr>
            <p:ph type="title"/>
          </p:nvPr>
        </p:nvSpPr>
        <p:spPr/>
        <p:txBody>
          <a:bodyPr/>
          <a:p>
            <a:r>
              <a:rPr lang="en-US"/>
              <a:t>YOLOv9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05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1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1" name="Graphic 10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2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6078" y="232565"/>
            <a:ext cx="28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OpenCV Overview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8" name="Title 17"/>
          <p:cNvSpPr/>
          <p:nvPr>
            <p:ph type="title"/>
          </p:nvPr>
        </p:nvSpPr>
        <p:spPr/>
        <p:txBody>
          <a:bodyPr/>
          <a:p>
            <a:r>
              <a:rPr lang="en-US" altLang="en-US"/>
              <a:t>Practical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15975" y="1691005"/>
            <a:ext cx="7132320" cy="1845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/>
              <a:t>Follow this guide: https://www.opencv-srf.com/p/introduction.html</a:t>
            </a:r>
            <a:endParaRPr lang="en-US" altLang="en-US"/>
          </a:p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815975" y="259969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YOLOv9 full tutorial : ttps://github.com/WongKinYiu/yolov9?tab=readme-ov-file</a:t>
            </a:r>
            <a:endParaRPr lang="en-US" alt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10,687,402 Purple Background Images, Stock Photos, 3D objects, &amp; Vectors |  Shutterstock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989048" y="531489"/>
            <a:ext cx="10254336" cy="576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_preview_h2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4338" y="1408744"/>
            <a:ext cx="8881311" cy="4312117"/>
          </a:xfrm>
          <a:prstGeom prst="rect">
            <a:avLst/>
          </a:prstGeom>
        </p:spPr>
      </p:pic>
      <p:sp>
        <p:nvSpPr>
          <p:cNvPr id="11" name="Freeform: Shape 1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308718" y="4454408"/>
                </a:moveTo>
                <a:lnTo>
                  <a:pt x="8308718" y="4487671"/>
                </a:lnTo>
                <a:lnTo>
                  <a:pt x="8348679" y="4487671"/>
                </a:lnTo>
                <a:lnTo>
                  <a:pt x="8348679" y="4454408"/>
                </a:lnTo>
                <a:close/>
                <a:moveTo>
                  <a:pt x="6072502" y="4398820"/>
                </a:moveTo>
                <a:lnTo>
                  <a:pt x="6072502" y="4445478"/>
                </a:lnTo>
                <a:cubicBezTo>
                  <a:pt x="6072502" y="4448678"/>
                  <a:pt x="6071907" y="4451654"/>
                  <a:pt x="6070715" y="4454408"/>
                </a:cubicBezTo>
                <a:cubicBezTo>
                  <a:pt x="6069525" y="4457161"/>
                  <a:pt x="6067293" y="4458538"/>
                  <a:pt x="6064018" y="4458538"/>
                </a:cubicBezTo>
                <a:cubicBezTo>
                  <a:pt x="6058065" y="4458538"/>
                  <a:pt x="6055089" y="4453589"/>
                  <a:pt x="6055089" y="4443692"/>
                </a:cubicBezTo>
                <a:lnTo>
                  <a:pt x="6055089" y="4422149"/>
                </a:lnTo>
                <a:cubicBezTo>
                  <a:pt x="6055089" y="4415601"/>
                  <a:pt x="6056614" y="4410633"/>
                  <a:pt x="6059665" y="4407248"/>
                </a:cubicBezTo>
                <a:cubicBezTo>
                  <a:pt x="6062716" y="4403862"/>
                  <a:pt x="6066995" y="4401053"/>
                  <a:pt x="6072502" y="4398820"/>
                </a:cubicBezTo>
                <a:close/>
                <a:moveTo>
                  <a:pt x="5386701" y="4398820"/>
                </a:moveTo>
                <a:lnTo>
                  <a:pt x="5386701" y="4445478"/>
                </a:lnTo>
                <a:cubicBezTo>
                  <a:pt x="5386701" y="4448678"/>
                  <a:pt x="5386106" y="4451654"/>
                  <a:pt x="5384916" y="4454408"/>
                </a:cubicBezTo>
                <a:cubicBezTo>
                  <a:pt x="5383725" y="4457161"/>
                  <a:pt x="5381492" y="4458538"/>
                  <a:pt x="5378218" y="4458538"/>
                </a:cubicBezTo>
                <a:cubicBezTo>
                  <a:pt x="5372265" y="4458538"/>
                  <a:pt x="5369288" y="4453589"/>
                  <a:pt x="5369288" y="4443692"/>
                </a:cubicBezTo>
                <a:lnTo>
                  <a:pt x="5369288" y="4422149"/>
                </a:lnTo>
                <a:cubicBezTo>
                  <a:pt x="5369288" y="4415601"/>
                  <a:pt x="5370814" y="4410633"/>
                  <a:pt x="5373865" y="4407248"/>
                </a:cubicBezTo>
                <a:cubicBezTo>
                  <a:pt x="5376916" y="4403862"/>
                  <a:pt x="5381195" y="4401053"/>
                  <a:pt x="5386701" y="4398820"/>
                </a:cubicBezTo>
                <a:close/>
                <a:moveTo>
                  <a:pt x="7790499" y="4349484"/>
                </a:moveTo>
                <a:cubicBezTo>
                  <a:pt x="7796749" y="4349484"/>
                  <a:pt x="7799875" y="4354358"/>
                  <a:pt x="7799875" y="4364106"/>
                </a:cubicBezTo>
                <a:lnTo>
                  <a:pt x="7799875" y="4445924"/>
                </a:lnTo>
                <a:cubicBezTo>
                  <a:pt x="7799875" y="4449645"/>
                  <a:pt x="7799149" y="4452715"/>
                  <a:pt x="7797698" y="4455133"/>
                </a:cubicBezTo>
                <a:cubicBezTo>
                  <a:pt x="7796247" y="4457552"/>
                  <a:pt x="7793847" y="4458761"/>
                  <a:pt x="7790499" y="4458761"/>
                </a:cubicBezTo>
                <a:cubicBezTo>
                  <a:pt x="7787150" y="4458761"/>
                  <a:pt x="7784750" y="4457552"/>
                  <a:pt x="7783299" y="4455133"/>
                </a:cubicBezTo>
                <a:cubicBezTo>
                  <a:pt x="7781848" y="4452715"/>
                  <a:pt x="7781123" y="4449645"/>
                  <a:pt x="7781123" y="4445924"/>
                </a:cubicBezTo>
                <a:lnTo>
                  <a:pt x="7781123" y="4364106"/>
                </a:lnTo>
                <a:cubicBezTo>
                  <a:pt x="7781123" y="4354358"/>
                  <a:pt x="7784248" y="4349484"/>
                  <a:pt x="7790499" y="4349484"/>
                </a:cubicBezTo>
                <a:close/>
                <a:moveTo>
                  <a:pt x="6761575" y="4349484"/>
                </a:moveTo>
                <a:cubicBezTo>
                  <a:pt x="6765519" y="4349484"/>
                  <a:pt x="6768068" y="4351400"/>
                  <a:pt x="6769222" y="4355232"/>
                </a:cubicBezTo>
                <a:cubicBezTo>
                  <a:pt x="6770375" y="4359065"/>
                  <a:pt x="6770952" y="4362953"/>
                  <a:pt x="6770952" y="4366897"/>
                </a:cubicBezTo>
                <a:lnTo>
                  <a:pt x="6770952" y="4437553"/>
                </a:lnTo>
                <a:cubicBezTo>
                  <a:pt x="6770952" y="4444101"/>
                  <a:pt x="6770226" y="4449199"/>
                  <a:pt x="6768775" y="4452845"/>
                </a:cubicBezTo>
                <a:cubicBezTo>
                  <a:pt x="6767324" y="4456491"/>
                  <a:pt x="6764850" y="4458314"/>
                  <a:pt x="6761352" y="4458314"/>
                </a:cubicBezTo>
                <a:cubicBezTo>
                  <a:pt x="6754953" y="4458314"/>
                  <a:pt x="6751753" y="4451319"/>
                  <a:pt x="6751753" y="4437329"/>
                </a:cubicBezTo>
                <a:lnTo>
                  <a:pt x="6751753" y="4366897"/>
                </a:lnTo>
                <a:cubicBezTo>
                  <a:pt x="6751753" y="4362581"/>
                  <a:pt x="6752311" y="4358599"/>
                  <a:pt x="6753427" y="4354953"/>
                </a:cubicBezTo>
                <a:cubicBezTo>
                  <a:pt x="6754543" y="4351307"/>
                  <a:pt x="6757259" y="4349484"/>
                  <a:pt x="6761575" y="4349484"/>
                </a:cubicBezTo>
                <a:close/>
                <a:moveTo>
                  <a:pt x="4675824" y="4349484"/>
                </a:moveTo>
                <a:cubicBezTo>
                  <a:pt x="4682075" y="4349484"/>
                  <a:pt x="4685200" y="4354358"/>
                  <a:pt x="4685200" y="4364106"/>
                </a:cubicBezTo>
                <a:lnTo>
                  <a:pt x="4685200" y="4445924"/>
                </a:lnTo>
                <a:cubicBezTo>
                  <a:pt x="4685200" y="4449645"/>
                  <a:pt x="4684474" y="4452715"/>
                  <a:pt x="4683023" y="4455133"/>
                </a:cubicBezTo>
                <a:cubicBezTo>
                  <a:pt x="4681572" y="4457552"/>
                  <a:pt x="4679172" y="4458761"/>
                  <a:pt x="4675824" y="4458761"/>
                </a:cubicBezTo>
                <a:cubicBezTo>
                  <a:pt x="4672475" y="4458761"/>
                  <a:pt x="4670075" y="4457552"/>
                  <a:pt x="4668624" y="4455133"/>
                </a:cubicBezTo>
                <a:cubicBezTo>
                  <a:pt x="4667173" y="4452715"/>
                  <a:pt x="4666448" y="4449645"/>
                  <a:pt x="4666448" y="4445924"/>
                </a:cubicBezTo>
                <a:lnTo>
                  <a:pt x="4666448" y="4364106"/>
                </a:lnTo>
                <a:cubicBezTo>
                  <a:pt x="4666448" y="4354358"/>
                  <a:pt x="4669574" y="4349484"/>
                  <a:pt x="4675824" y="4349484"/>
                </a:cubicBezTo>
                <a:close/>
                <a:moveTo>
                  <a:pt x="4180524" y="4349484"/>
                </a:moveTo>
                <a:cubicBezTo>
                  <a:pt x="4186775" y="4349484"/>
                  <a:pt x="4189900" y="4354358"/>
                  <a:pt x="4189900" y="4364106"/>
                </a:cubicBezTo>
                <a:lnTo>
                  <a:pt x="4189900" y="4445924"/>
                </a:lnTo>
                <a:cubicBezTo>
                  <a:pt x="4189900" y="4449645"/>
                  <a:pt x="4189174" y="4452715"/>
                  <a:pt x="4187723" y="4455133"/>
                </a:cubicBezTo>
                <a:cubicBezTo>
                  <a:pt x="4186272" y="4457552"/>
                  <a:pt x="4183872" y="4458761"/>
                  <a:pt x="4180524" y="4458761"/>
                </a:cubicBezTo>
                <a:cubicBezTo>
                  <a:pt x="4177175" y="4458761"/>
                  <a:pt x="4174775" y="4457552"/>
                  <a:pt x="4173324" y="4455133"/>
                </a:cubicBezTo>
                <a:cubicBezTo>
                  <a:pt x="4171873" y="4452715"/>
                  <a:pt x="4171148" y="4449645"/>
                  <a:pt x="4171148" y="4445924"/>
                </a:cubicBezTo>
                <a:lnTo>
                  <a:pt x="4171148" y="4364106"/>
                </a:lnTo>
                <a:cubicBezTo>
                  <a:pt x="4171148" y="4354358"/>
                  <a:pt x="4174273" y="4349484"/>
                  <a:pt x="4180524" y="4349484"/>
                </a:cubicBezTo>
                <a:close/>
                <a:moveTo>
                  <a:pt x="7142575" y="4348367"/>
                </a:moveTo>
                <a:cubicBezTo>
                  <a:pt x="7145552" y="4348367"/>
                  <a:pt x="7147784" y="4349688"/>
                  <a:pt x="7149273" y="4352330"/>
                </a:cubicBezTo>
                <a:cubicBezTo>
                  <a:pt x="7150761" y="4354972"/>
                  <a:pt x="7151505" y="4359306"/>
                  <a:pt x="7151505" y="4365334"/>
                </a:cubicBezTo>
                <a:lnTo>
                  <a:pt x="7151505" y="4387881"/>
                </a:lnTo>
                <a:lnTo>
                  <a:pt x="7132530" y="4387881"/>
                </a:lnTo>
                <a:lnTo>
                  <a:pt x="7132530" y="4365334"/>
                </a:lnTo>
                <a:cubicBezTo>
                  <a:pt x="7132530" y="4359083"/>
                  <a:pt x="7133404" y="4354693"/>
                  <a:pt x="7135153" y="4352163"/>
                </a:cubicBezTo>
                <a:cubicBezTo>
                  <a:pt x="7136901" y="4349633"/>
                  <a:pt x="7139376" y="4348367"/>
                  <a:pt x="7142575" y="4348367"/>
                </a:cubicBezTo>
                <a:close/>
                <a:moveTo>
                  <a:pt x="5751926" y="4348367"/>
                </a:moveTo>
                <a:cubicBezTo>
                  <a:pt x="5754902" y="4348367"/>
                  <a:pt x="5757135" y="4349688"/>
                  <a:pt x="5758623" y="4352330"/>
                </a:cubicBezTo>
                <a:cubicBezTo>
                  <a:pt x="5760111" y="4354972"/>
                  <a:pt x="5760855" y="4359306"/>
                  <a:pt x="5760855" y="4365334"/>
                </a:cubicBezTo>
                <a:lnTo>
                  <a:pt x="5760855" y="4387881"/>
                </a:lnTo>
                <a:lnTo>
                  <a:pt x="5741880" y="4387881"/>
                </a:lnTo>
                <a:lnTo>
                  <a:pt x="5741880" y="4365334"/>
                </a:lnTo>
                <a:cubicBezTo>
                  <a:pt x="5741880" y="4359083"/>
                  <a:pt x="5742754" y="4354693"/>
                  <a:pt x="5744503" y="4352163"/>
                </a:cubicBezTo>
                <a:cubicBezTo>
                  <a:pt x="5746252" y="4349633"/>
                  <a:pt x="5748726" y="4348367"/>
                  <a:pt x="5751926" y="4348367"/>
                </a:cubicBezTo>
                <a:close/>
                <a:moveTo>
                  <a:pt x="3981541" y="4325708"/>
                </a:moveTo>
                <a:lnTo>
                  <a:pt x="3985894" y="4325708"/>
                </a:lnTo>
                <a:cubicBezTo>
                  <a:pt x="3991252" y="4325708"/>
                  <a:pt x="3994805" y="4326657"/>
                  <a:pt x="3996554" y="4328555"/>
                </a:cubicBezTo>
                <a:cubicBezTo>
                  <a:pt x="3998303" y="4330452"/>
                  <a:pt x="3999177" y="4334675"/>
                  <a:pt x="3999177" y="4341224"/>
                </a:cubicBezTo>
                <a:lnTo>
                  <a:pt x="3999177" y="4442576"/>
                </a:lnTo>
                <a:cubicBezTo>
                  <a:pt x="3999177" y="4449571"/>
                  <a:pt x="3995568" y="4453068"/>
                  <a:pt x="3988350" y="4453068"/>
                </a:cubicBezTo>
                <a:lnTo>
                  <a:pt x="3981541" y="4453068"/>
                </a:lnTo>
                <a:close/>
                <a:moveTo>
                  <a:pt x="7608259" y="4320351"/>
                </a:moveTo>
                <a:lnTo>
                  <a:pt x="7608259" y="4487782"/>
                </a:lnTo>
                <a:lnTo>
                  <a:pt x="7648219" y="4487782"/>
                </a:lnTo>
                <a:lnTo>
                  <a:pt x="7648219" y="4320351"/>
                </a:lnTo>
                <a:close/>
                <a:moveTo>
                  <a:pt x="6903185" y="4320351"/>
                </a:moveTo>
                <a:lnTo>
                  <a:pt x="6903185" y="4445031"/>
                </a:lnTo>
                <a:cubicBezTo>
                  <a:pt x="6903185" y="4453961"/>
                  <a:pt x="6904041" y="4461756"/>
                  <a:pt x="6905753" y="4468416"/>
                </a:cubicBezTo>
                <a:cubicBezTo>
                  <a:pt x="6907464" y="4475076"/>
                  <a:pt x="6910683" y="4480266"/>
                  <a:pt x="6915408" y="4483987"/>
                </a:cubicBezTo>
                <a:cubicBezTo>
                  <a:pt x="6920133" y="4487708"/>
                  <a:pt x="6926961" y="4489568"/>
                  <a:pt x="6935890" y="4489568"/>
                </a:cubicBezTo>
                <a:cubicBezTo>
                  <a:pt x="6943481" y="4489568"/>
                  <a:pt x="6949043" y="4487894"/>
                  <a:pt x="6952578" y="4484545"/>
                </a:cubicBezTo>
                <a:cubicBezTo>
                  <a:pt x="6956112" y="4481197"/>
                  <a:pt x="6959145" y="4476322"/>
                  <a:pt x="6961675" y="4469923"/>
                </a:cubicBezTo>
                <a:lnTo>
                  <a:pt x="6961675" y="4487782"/>
                </a:lnTo>
                <a:lnTo>
                  <a:pt x="7001635" y="4487782"/>
                </a:lnTo>
                <a:lnTo>
                  <a:pt x="7001635" y="4320351"/>
                </a:lnTo>
                <a:lnTo>
                  <a:pt x="6961786" y="4320351"/>
                </a:lnTo>
                <a:lnTo>
                  <a:pt x="6961786" y="4438334"/>
                </a:lnTo>
                <a:cubicBezTo>
                  <a:pt x="6961786" y="4444213"/>
                  <a:pt x="6961247" y="4449013"/>
                  <a:pt x="6960168" y="4452733"/>
                </a:cubicBezTo>
                <a:cubicBezTo>
                  <a:pt x="6959089" y="4456454"/>
                  <a:pt x="6956466" y="4458314"/>
                  <a:pt x="6952299" y="4458314"/>
                </a:cubicBezTo>
                <a:cubicBezTo>
                  <a:pt x="6948429" y="4458314"/>
                  <a:pt x="6945974" y="4456993"/>
                  <a:pt x="6944932" y="4454352"/>
                </a:cubicBezTo>
                <a:cubicBezTo>
                  <a:pt x="6943890" y="4451710"/>
                  <a:pt x="6943369" y="4447041"/>
                  <a:pt x="6943369" y="4440343"/>
                </a:cubicBezTo>
                <a:lnTo>
                  <a:pt x="6943369" y="4320351"/>
                </a:lnTo>
                <a:close/>
                <a:moveTo>
                  <a:pt x="6392556" y="4320351"/>
                </a:moveTo>
                <a:lnTo>
                  <a:pt x="6418787" y="4484099"/>
                </a:lnTo>
                <a:cubicBezTo>
                  <a:pt x="6419010" y="4485215"/>
                  <a:pt x="6419122" y="4486294"/>
                  <a:pt x="6419122" y="4487336"/>
                </a:cubicBezTo>
                <a:cubicBezTo>
                  <a:pt x="6419122" y="4489345"/>
                  <a:pt x="6417671" y="4490350"/>
                  <a:pt x="6414769" y="4490350"/>
                </a:cubicBezTo>
                <a:lnTo>
                  <a:pt x="6395570" y="4490350"/>
                </a:lnTo>
                <a:lnTo>
                  <a:pt x="6395570" y="4515688"/>
                </a:lnTo>
                <a:lnTo>
                  <a:pt x="6440665" y="4515688"/>
                </a:lnTo>
                <a:cubicBezTo>
                  <a:pt x="6447883" y="4515688"/>
                  <a:pt x="6453073" y="4514069"/>
                  <a:pt x="6456236" y="4510832"/>
                </a:cubicBezTo>
                <a:cubicBezTo>
                  <a:pt x="6459399" y="4507595"/>
                  <a:pt x="6461538" y="4502814"/>
                  <a:pt x="6462654" y="4496489"/>
                </a:cubicBezTo>
                <a:lnTo>
                  <a:pt x="6493685" y="4320351"/>
                </a:lnTo>
                <a:lnTo>
                  <a:pt x="6455176" y="4320351"/>
                </a:lnTo>
                <a:lnTo>
                  <a:pt x="6442004" y="4443580"/>
                </a:lnTo>
                <a:lnTo>
                  <a:pt x="6430842" y="4320351"/>
                </a:lnTo>
                <a:close/>
                <a:moveTo>
                  <a:pt x="5516926" y="4320351"/>
                </a:moveTo>
                <a:lnTo>
                  <a:pt x="5543827" y="4487782"/>
                </a:lnTo>
                <a:lnTo>
                  <a:pt x="5590038" y="4487782"/>
                </a:lnTo>
                <a:lnTo>
                  <a:pt x="5617385" y="4320351"/>
                </a:lnTo>
                <a:lnTo>
                  <a:pt x="5577425" y="4320351"/>
                </a:lnTo>
                <a:lnTo>
                  <a:pt x="5566597" y="4432195"/>
                </a:lnTo>
                <a:lnTo>
                  <a:pt x="5556998" y="4320351"/>
                </a:lnTo>
                <a:close/>
                <a:moveTo>
                  <a:pt x="4817211" y="4320351"/>
                </a:moveTo>
                <a:lnTo>
                  <a:pt x="4817211" y="4445031"/>
                </a:lnTo>
                <a:cubicBezTo>
                  <a:pt x="4817211" y="4453961"/>
                  <a:pt x="4818066" y="4461756"/>
                  <a:pt x="4819778" y="4468416"/>
                </a:cubicBezTo>
                <a:cubicBezTo>
                  <a:pt x="4821489" y="4475076"/>
                  <a:pt x="4824708" y="4480266"/>
                  <a:pt x="4829433" y="4483987"/>
                </a:cubicBezTo>
                <a:cubicBezTo>
                  <a:pt x="4834158" y="4487708"/>
                  <a:pt x="4840986" y="4489568"/>
                  <a:pt x="4849916" y="4489568"/>
                </a:cubicBezTo>
                <a:cubicBezTo>
                  <a:pt x="4857506" y="4489568"/>
                  <a:pt x="4863068" y="4487894"/>
                  <a:pt x="4866603" y="4484545"/>
                </a:cubicBezTo>
                <a:cubicBezTo>
                  <a:pt x="4870138" y="4481197"/>
                  <a:pt x="4873170" y="4476322"/>
                  <a:pt x="4875700" y="4469923"/>
                </a:cubicBezTo>
                <a:lnTo>
                  <a:pt x="4875700" y="4487782"/>
                </a:lnTo>
                <a:lnTo>
                  <a:pt x="4915660" y="4487782"/>
                </a:lnTo>
                <a:lnTo>
                  <a:pt x="4915660" y="4320351"/>
                </a:lnTo>
                <a:lnTo>
                  <a:pt x="4875812" y="4320351"/>
                </a:lnTo>
                <a:lnTo>
                  <a:pt x="4875812" y="4438334"/>
                </a:lnTo>
                <a:cubicBezTo>
                  <a:pt x="4875812" y="4444213"/>
                  <a:pt x="4875272" y="4449013"/>
                  <a:pt x="4874193" y="4452733"/>
                </a:cubicBezTo>
                <a:cubicBezTo>
                  <a:pt x="4873115" y="4456454"/>
                  <a:pt x="4870491" y="4458314"/>
                  <a:pt x="4866324" y="4458314"/>
                </a:cubicBezTo>
                <a:cubicBezTo>
                  <a:pt x="4862454" y="4458314"/>
                  <a:pt x="4859999" y="4456993"/>
                  <a:pt x="4858957" y="4454352"/>
                </a:cubicBezTo>
                <a:cubicBezTo>
                  <a:pt x="4857915" y="4451710"/>
                  <a:pt x="4857394" y="4447041"/>
                  <a:pt x="4857394" y="4440343"/>
                </a:cubicBezTo>
                <a:lnTo>
                  <a:pt x="4857394" y="4320351"/>
                </a:lnTo>
                <a:close/>
                <a:moveTo>
                  <a:pt x="4439931" y="4320351"/>
                </a:moveTo>
                <a:lnTo>
                  <a:pt x="4466162" y="4484099"/>
                </a:lnTo>
                <a:cubicBezTo>
                  <a:pt x="4466386" y="4485215"/>
                  <a:pt x="4466497" y="4486294"/>
                  <a:pt x="4466497" y="4487336"/>
                </a:cubicBezTo>
                <a:cubicBezTo>
                  <a:pt x="4466497" y="4489345"/>
                  <a:pt x="4465046" y="4490350"/>
                  <a:pt x="4462144" y="4490350"/>
                </a:cubicBezTo>
                <a:lnTo>
                  <a:pt x="4442945" y="4490350"/>
                </a:lnTo>
                <a:lnTo>
                  <a:pt x="4442945" y="4515688"/>
                </a:lnTo>
                <a:lnTo>
                  <a:pt x="4488040" y="4515688"/>
                </a:lnTo>
                <a:cubicBezTo>
                  <a:pt x="4495258" y="4515688"/>
                  <a:pt x="4500448" y="4514069"/>
                  <a:pt x="4503611" y="4510832"/>
                </a:cubicBezTo>
                <a:cubicBezTo>
                  <a:pt x="4506774" y="4507595"/>
                  <a:pt x="4508913" y="4502814"/>
                  <a:pt x="4510029" y="4496489"/>
                </a:cubicBezTo>
                <a:lnTo>
                  <a:pt x="4541060" y="4320351"/>
                </a:lnTo>
                <a:lnTo>
                  <a:pt x="4502551" y="4320351"/>
                </a:lnTo>
                <a:lnTo>
                  <a:pt x="4489379" y="4443580"/>
                </a:lnTo>
                <a:lnTo>
                  <a:pt x="4478217" y="4320351"/>
                </a:lnTo>
                <a:close/>
                <a:moveTo>
                  <a:pt x="8169378" y="4318565"/>
                </a:moveTo>
                <a:cubicBezTo>
                  <a:pt x="8160597" y="4318565"/>
                  <a:pt x="8152430" y="4320090"/>
                  <a:pt x="8144877" y="4323141"/>
                </a:cubicBezTo>
                <a:cubicBezTo>
                  <a:pt x="8137324" y="4326192"/>
                  <a:pt x="8131259" y="4330843"/>
                  <a:pt x="8126683" y="4337094"/>
                </a:cubicBezTo>
                <a:cubicBezTo>
                  <a:pt x="8122106" y="4343345"/>
                  <a:pt x="8119818" y="4351270"/>
                  <a:pt x="8119818" y="4360869"/>
                </a:cubicBezTo>
                <a:cubicBezTo>
                  <a:pt x="8119818" y="4371213"/>
                  <a:pt x="8121567" y="4379287"/>
                  <a:pt x="8125064" y="4385091"/>
                </a:cubicBezTo>
                <a:cubicBezTo>
                  <a:pt x="8128562" y="4390895"/>
                  <a:pt x="8133659" y="4396402"/>
                  <a:pt x="8140357" y="4401611"/>
                </a:cubicBezTo>
                <a:lnTo>
                  <a:pt x="8161676" y="4418019"/>
                </a:lnTo>
                <a:cubicBezTo>
                  <a:pt x="8166067" y="4421368"/>
                  <a:pt x="8169787" y="4424847"/>
                  <a:pt x="8172838" y="4428456"/>
                </a:cubicBezTo>
                <a:cubicBezTo>
                  <a:pt x="8175889" y="4432065"/>
                  <a:pt x="8177415" y="4437516"/>
                  <a:pt x="8177415" y="4444808"/>
                </a:cubicBezTo>
                <a:cubicBezTo>
                  <a:pt x="8177415" y="4453515"/>
                  <a:pt x="8174513" y="4457868"/>
                  <a:pt x="8168708" y="4457868"/>
                </a:cubicBezTo>
                <a:cubicBezTo>
                  <a:pt x="8165434" y="4457868"/>
                  <a:pt x="8163053" y="4456789"/>
                  <a:pt x="8161565" y="4454631"/>
                </a:cubicBezTo>
                <a:cubicBezTo>
                  <a:pt x="8160076" y="4452473"/>
                  <a:pt x="8159332" y="4449496"/>
                  <a:pt x="8159332" y="4445701"/>
                </a:cubicBezTo>
                <a:lnTo>
                  <a:pt x="8159332" y="4426056"/>
                </a:lnTo>
                <a:lnTo>
                  <a:pt x="8119149" y="4426056"/>
                </a:lnTo>
                <a:lnTo>
                  <a:pt x="8119149" y="4439339"/>
                </a:lnTo>
                <a:cubicBezTo>
                  <a:pt x="8119149" y="4472825"/>
                  <a:pt x="8135668" y="4489568"/>
                  <a:pt x="8168708" y="4489568"/>
                </a:cubicBezTo>
                <a:cubicBezTo>
                  <a:pt x="8184335" y="4489568"/>
                  <a:pt x="8196632" y="4485438"/>
                  <a:pt x="8205599" y="4477178"/>
                </a:cubicBezTo>
                <a:cubicBezTo>
                  <a:pt x="8214566" y="4468918"/>
                  <a:pt x="8219049" y="4456900"/>
                  <a:pt x="8219049" y="4441125"/>
                </a:cubicBezTo>
                <a:cubicBezTo>
                  <a:pt x="8219049" y="4428400"/>
                  <a:pt x="8216426" y="4418205"/>
                  <a:pt x="8211180" y="4410540"/>
                </a:cubicBezTo>
                <a:cubicBezTo>
                  <a:pt x="8205934" y="4402876"/>
                  <a:pt x="8199441" y="4396253"/>
                  <a:pt x="8191702" y="4390672"/>
                </a:cubicBezTo>
                <a:lnTo>
                  <a:pt x="8166922" y="4372589"/>
                </a:lnTo>
                <a:cubicBezTo>
                  <a:pt x="8162160" y="4369166"/>
                  <a:pt x="8159779" y="4364441"/>
                  <a:pt x="8159779" y="4358413"/>
                </a:cubicBezTo>
                <a:cubicBezTo>
                  <a:pt x="8159779" y="4352460"/>
                  <a:pt x="8162606" y="4349484"/>
                  <a:pt x="8168262" y="4349484"/>
                </a:cubicBezTo>
                <a:cubicBezTo>
                  <a:pt x="8171610" y="4349484"/>
                  <a:pt x="8173861" y="4351046"/>
                  <a:pt x="8175015" y="4354172"/>
                </a:cubicBezTo>
                <a:cubicBezTo>
                  <a:pt x="8176168" y="4357297"/>
                  <a:pt x="8176745" y="4360534"/>
                  <a:pt x="8176745" y="4363883"/>
                </a:cubicBezTo>
                <a:lnTo>
                  <a:pt x="8176745" y="4370245"/>
                </a:lnTo>
                <a:lnTo>
                  <a:pt x="8218045" y="4370245"/>
                </a:lnTo>
                <a:lnTo>
                  <a:pt x="8218045" y="4367120"/>
                </a:lnTo>
                <a:cubicBezTo>
                  <a:pt x="8218045" y="4334750"/>
                  <a:pt x="8201823" y="4318565"/>
                  <a:pt x="8169378" y="4318565"/>
                </a:cubicBezTo>
                <a:close/>
                <a:moveTo>
                  <a:pt x="7997519" y="4318565"/>
                </a:moveTo>
                <a:cubicBezTo>
                  <a:pt x="7990300" y="4318565"/>
                  <a:pt x="7984664" y="4320816"/>
                  <a:pt x="7980608" y="4325318"/>
                </a:cubicBezTo>
                <a:cubicBezTo>
                  <a:pt x="7976552" y="4329820"/>
                  <a:pt x="7973781" y="4335271"/>
                  <a:pt x="7972292" y="4341670"/>
                </a:cubicBezTo>
                <a:lnTo>
                  <a:pt x="7972292" y="4320351"/>
                </a:lnTo>
                <a:lnTo>
                  <a:pt x="7932332" y="4320351"/>
                </a:lnTo>
                <a:lnTo>
                  <a:pt x="7932332" y="4487782"/>
                </a:lnTo>
                <a:lnTo>
                  <a:pt x="7972292" y="4487782"/>
                </a:lnTo>
                <a:lnTo>
                  <a:pt x="7972292" y="4370022"/>
                </a:lnTo>
                <a:cubicBezTo>
                  <a:pt x="7972292" y="4366897"/>
                  <a:pt x="7972478" y="4363753"/>
                  <a:pt x="7972850" y="4360590"/>
                </a:cubicBezTo>
                <a:cubicBezTo>
                  <a:pt x="7973222" y="4357427"/>
                  <a:pt x="7974134" y="4354786"/>
                  <a:pt x="7975585" y="4352665"/>
                </a:cubicBezTo>
                <a:cubicBezTo>
                  <a:pt x="7977036" y="4350544"/>
                  <a:pt x="7979287" y="4349484"/>
                  <a:pt x="7982338" y="4349484"/>
                </a:cubicBezTo>
                <a:cubicBezTo>
                  <a:pt x="7985612" y="4349484"/>
                  <a:pt x="7987919" y="4350879"/>
                  <a:pt x="7989259" y="4353669"/>
                </a:cubicBezTo>
                <a:cubicBezTo>
                  <a:pt x="7990598" y="4356460"/>
                  <a:pt x="7991268" y="4359492"/>
                  <a:pt x="7991268" y="4362767"/>
                </a:cubicBezTo>
                <a:lnTo>
                  <a:pt x="7991268" y="4487782"/>
                </a:lnTo>
                <a:lnTo>
                  <a:pt x="8030670" y="4487782"/>
                </a:lnTo>
                <a:lnTo>
                  <a:pt x="8030670" y="4358637"/>
                </a:lnTo>
                <a:cubicBezTo>
                  <a:pt x="8030670" y="4346209"/>
                  <a:pt x="8028047" y="4336424"/>
                  <a:pt x="8022801" y="4329280"/>
                </a:cubicBezTo>
                <a:cubicBezTo>
                  <a:pt x="8017555" y="4322137"/>
                  <a:pt x="8009127" y="4318565"/>
                  <a:pt x="7997519" y="4318565"/>
                </a:cubicBezTo>
                <a:close/>
                <a:moveTo>
                  <a:pt x="7790499" y="4318565"/>
                </a:moveTo>
                <a:cubicBezTo>
                  <a:pt x="7774872" y="4318565"/>
                  <a:pt x="7762631" y="4323271"/>
                  <a:pt x="7753775" y="4332685"/>
                </a:cubicBezTo>
                <a:cubicBezTo>
                  <a:pt x="7744920" y="4342098"/>
                  <a:pt x="7740492" y="4354693"/>
                  <a:pt x="7740492" y="4370468"/>
                </a:cubicBezTo>
                <a:lnTo>
                  <a:pt x="7740492" y="4437664"/>
                </a:lnTo>
                <a:cubicBezTo>
                  <a:pt x="7740492" y="4472267"/>
                  <a:pt x="7757161" y="4489568"/>
                  <a:pt x="7790499" y="4489568"/>
                </a:cubicBezTo>
                <a:cubicBezTo>
                  <a:pt x="7823911" y="4489568"/>
                  <a:pt x="7840617" y="4472267"/>
                  <a:pt x="7840617" y="4437664"/>
                </a:cubicBezTo>
                <a:lnTo>
                  <a:pt x="7840617" y="4370468"/>
                </a:lnTo>
                <a:cubicBezTo>
                  <a:pt x="7840617" y="4354693"/>
                  <a:pt x="7836189" y="4342098"/>
                  <a:pt x="7827334" y="4332685"/>
                </a:cubicBezTo>
                <a:cubicBezTo>
                  <a:pt x="7818478" y="4323271"/>
                  <a:pt x="7806200" y="4318565"/>
                  <a:pt x="7790499" y="4318565"/>
                </a:cubicBezTo>
                <a:close/>
                <a:moveTo>
                  <a:pt x="7331178" y="4318565"/>
                </a:moveTo>
                <a:cubicBezTo>
                  <a:pt x="7322397" y="4318565"/>
                  <a:pt x="7314230" y="4320090"/>
                  <a:pt x="7306677" y="4323141"/>
                </a:cubicBezTo>
                <a:cubicBezTo>
                  <a:pt x="7299124" y="4326192"/>
                  <a:pt x="7293059" y="4330843"/>
                  <a:pt x="7288483" y="4337094"/>
                </a:cubicBezTo>
                <a:cubicBezTo>
                  <a:pt x="7283906" y="4343345"/>
                  <a:pt x="7281618" y="4351270"/>
                  <a:pt x="7281618" y="4360869"/>
                </a:cubicBezTo>
                <a:cubicBezTo>
                  <a:pt x="7281618" y="4371213"/>
                  <a:pt x="7283367" y="4379287"/>
                  <a:pt x="7286864" y="4385091"/>
                </a:cubicBezTo>
                <a:cubicBezTo>
                  <a:pt x="7290362" y="4390895"/>
                  <a:pt x="7295459" y="4396402"/>
                  <a:pt x="7302156" y="4401611"/>
                </a:cubicBezTo>
                <a:lnTo>
                  <a:pt x="7323476" y="4418019"/>
                </a:lnTo>
                <a:cubicBezTo>
                  <a:pt x="7327866" y="4421368"/>
                  <a:pt x="7331587" y="4424847"/>
                  <a:pt x="7334638" y="4428456"/>
                </a:cubicBezTo>
                <a:cubicBezTo>
                  <a:pt x="7337689" y="4432065"/>
                  <a:pt x="7339215" y="4437516"/>
                  <a:pt x="7339215" y="4444808"/>
                </a:cubicBezTo>
                <a:cubicBezTo>
                  <a:pt x="7339215" y="4453515"/>
                  <a:pt x="7336312" y="4457868"/>
                  <a:pt x="7330508" y="4457868"/>
                </a:cubicBezTo>
                <a:cubicBezTo>
                  <a:pt x="7327234" y="4457868"/>
                  <a:pt x="7324853" y="4456789"/>
                  <a:pt x="7323364" y="4454631"/>
                </a:cubicBezTo>
                <a:cubicBezTo>
                  <a:pt x="7321876" y="4452473"/>
                  <a:pt x="7321132" y="4449496"/>
                  <a:pt x="7321132" y="4445701"/>
                </a:cubicBezTo>
                <a:lnTo>
                  <a:pt x="7321132" y="4426056"/>
                </a:lnTo>
                <a:lnTo>
                  <a:pt x="7280948" y="4426056"/>
                </a:lnTo>
                <a:lnTo>
                  <a:pt x="7280948" y="4439339"/>
                </a:lnTo>
                <a:cubicBezTo>
                  <a:pt x="7280948" y="4472825"/>
                  <a:pt x="7297468" y="4489568"/>
                  <a:pt x="7330508" y="4489568"/>
                </a:cubicBezTo>
                <a:cubicBezTo>
                  <a:pt x="7346135" y="4489568"/>
                  <a:pt x="7358432" y="4485438"/>
                  <a:pt x="7367399" y="4477178"/>
                </a:cubicBezTo>
                <a:cubicBezTo>
                  <a:pt x="7376366" y="4468918"/>
                  <a:pt x="7380849" y="4456900"/>
                  <a:pt x="7380849" y="4441125"/>
                </a:cubicBezTo>
                <a:cubicBezTo>
                  <a:pt x="7380849" y="4428400"/>
                  <a:pt x="7378226" y="4418205"/>
                  <a:pt x="7372980" y="4410540"/>
                </a:cubicBezTo>
                <a:cubicBezTo>
                  <a:pt x="7367734" y="4402876"/>
                  <a:pt x="7361241" y="4396253"/>
                  <a:pt x="7353502" y="4390672"/>
                </a:cubicBezTo>
                <a:lnTo>
                  <a:pt x="7328722" y="4372589"/>
                </a:lnTo>
                <a:cubicBezTo>
                  <a:pt x="7323960" y="4369166"/>
                  <a:pt x="7321578" y="4364441"/>
                  <a:pt x="7321578" y="4358413"/>
                </a:cubicBezTo>
                <a:cubicBezTo>
                  <a:pt x="7321578" y="4352460"/>
                  <a:pt x="7324406" y="4349484"/>
                  <a:pt x="7330062" y="4349484"/>
                </a:cubicBezTo>
                <a:cubicBezTo>
                  <a:pt x="7333410" y="4349484"/>
                  <a:pt x="7335661" y="4351046"/>
                  <a:pt x="7336815" y="4354172"/>
                </a:cubicBezTo>
                <a:cubicBezTo>
                  <a:pt x="7337968" y="4357297"/>
                  <a:pt x="7338545" y="4360534"/>
                  <a:pt x="7338545" y="4363883"/>
                </a:cubicBezTo>
                <a:lnTo>
                  <a:pt x="7338545" y="4370245"/>
                </a:lnTo>
                <a:lnTo>
                  <a:pt x="7379845" y="4370245"/>
                </a:lnTo>
                <a:lnTo>
                  <a:pt x="7379845" y="4367120"/>
                </a:lnTo>
                <a:cubicBezTo>
                  <a:pt x="7379845" y="4334750"/>
                  <a:pt x="7363622" y="4318565"/>
                  <a:pt x="7331178" y="4318565"/>
                </a:cubicBezTo>
                <a:close/>
                <a:moveTo>
                  <a:pt x="7143022" y="4318565"/>
                </a:moveTo>
                <a:cubicBezTo>
                  <a:pt x="7127395" y="4318565"/>
                  <a:pt x="7115117" y="4322564"/>
                  <a:pt x="7106187" y="4330564"/>
                </a:cubicBezTo>
                <a:cubicBezTo>
                  <a:pt x="7097257" y="4338563"/>
                  <a:pt x="7092792" y="4350339"/>
                  <a:pt x="7092792" y="4365892"/>
                </a:cubicBezTo>
                <a:lnTo>
                  <a:pt x="7092792" y="4433200"/>
                </a:lnTo>
                <a:cubicBezTo>
                  <a:pt x="7092792" y="4445031"/>
                  <a:pt x="7094318" y="4455152"/>
                  <a:pt x="7097369" y="4463560"/>
                </a:cubicBezTo>
                <a:cubicBezTo>
                  <a:pt x="7100420" y="4471969"/>
                  <a:pt x="7105480" y="4478406"/>
                  <a:pt x="7112549" y="4482871"/>
                </a:cubicBezTo>
                <a:cubicBezTo>
                  <a:pt x="7119619" y="4487336"/>
                  <a:pt x="7129107" y="4489568"/>
                  <a:pt x="7141013" y="4489568"/>
                </a:cubicBezTo>
                <a:cubicBezTo>
                  <a:pt x="7153663" y="4489568"/>
                  <a:pt x="7163653" y="4487429"/>
                  <a:pt x="7170983" y="4483150"/>
                </a:cubicBezTo>
                <a:cubicBezTo>
                  <a:pt x="7178313" y="4478871"/>
                  <a:pt x="7183522" y="4472509"/>
                  <a:pt x="7186610" y="4464063"/>
                </a:cubicBezTo>
                <a:cubicBezTo>
                  <a:pt x="7189698" y="4455617"/>
                  <a:pt x="7191242" y="4445143"/>
                  <a:pt x="7191242" y="4432641"/>
                </a:cubicBezTo>
                <a:lnTo>
                  <a:pt x="7191242" y="4423154"/>
                </a:lnTo>
                <a:lnTo>
                  <a:pt x="7151505" y="4423154"/>
                </a:lnTo>
                <a:lnTo>
                  <a:pt x="7151505" y="4439227"/>
                </a:lnTo>
                <a:cubicBezTo>
                  <a:pt x="7151505" y="4445031"/>
                  <a:pt x="7150984" y="4449738"/>
                  <a:pt x="7149942" y="4453347"/>
                </a:cubicBezTo>
                <a:cubicBezTo>
                  <a:pt x="7148901" y="4456956"/>
                  <a:pt x="7146296" y="4458761"/>
                  <a:pt x="7142129" y="4458761"/>
                </a:cubicBezTo>
                <a:cubicBezTo>
                  <a:pt x="7139227" y="4458761"/>
                  <a:pt x="7137125" y="4457831"/>
                  <a:pt x="7135822" y="4455970"/>
                </a:cubicBezTo>
                <a:cubicBezTo>
                  <a:pt x="7134520" y="4454110"/>
                  <a:pt x="7133683" y="4451747"/>
                  <a:pt x="7133311" y="4448882"/>
                </a:cubicBezTo>
                <a:cubicBezTo>
                  <a:pt x="7132939" y="4446017"/>
                  <a:pt x="7132753" y="4443097"/>
                  <a:pt x="7132753" y="4440120"/>
                </a:cubicBezTo>
                <a:lnTo>
                  <a:pt x="7132753" y="4407750"/>
                </a:lnTo>
                <a:lnTo>
                  <a:pt x="7190796" y="4407750"/>
                </a:lnTo>
                <a:cubicBezTo>
                  <a:pt x="7191093" y="4402690"/>
                  <a:pt x="7191242" y="4392793"/>
                  <a:pt x="7191242" y="4378059"/>
                </a:cubicBezTo>
                <a:lnTo>
                  <a:pt x="7191242" y="4365892"/>
                </a:lnTo>
                <a:cubicBezTo>
                  <a:pt x="7191242" y="4334340"/>
                  <a:pt x="7175169" y="4318565"/>
                  <a:pt x="7143022" y="4318565"/>
                </a:cubicBezTo>
                <a:close/>
                <a:moveTo>
                  <a:pt x="6742153" y="4318565"/>
                </a:moveTo>
                <a:cubicBezTo>
                  <a:pt x="6731215" y="4318565"/>
                  <a:pt x="6723457" y="4322546"/>
                  <a:pt x="6718880" y="4330508"/>
                </a:cubicBezTo>
                <a:cubicBezTo>
                  <a:pt x="6714304" y="4338470"/>
                  <a:pt x="6712016" y="4348888"/>
                  <a:pt x="6712016" y="4361762"/>
                </a:cubicBezTo>
                <a:lnTo>
                  <a:pt x="6712016" y="4434539"/>
                </a:lnTo>
                <a:cubicBezTo>
                  <a:pt x="6712016" y="4442204"/>
                  <a:pt x="6712369" y="4449385"/>
                  <a:pt x="6713076" y="4456082"/>
                </a:cubicBezTo>
                <a:cubicBezTo>
                  <a:pt x="6713783" y="4462779"/>
                  <a:pt x="6715253" y="4468621"/>
                  <a:pt x="6717485" y="4473606"/>
                </a:cubicBezTo>
                <a:cubicBezTo>
                  <a:pt x="6719718" y="4478592"/>
                  <a:pt x="6723103" y="4482499"/>
                  <a:pt x="6727643" y="4485327"/>
                </a:cubicBezTo>
                <a:cubicBezTo>
                  <a:pt x="6732182" y="4488154"/>
                  <a:pt x="6738321" y="4489568"/>
                  <a:pt x="6746060" y="4489568"/>
                </a:cubicBezTo>
                <a:cubicBezTo>
                  <a:pt x="6753055" y="4489568"/>
                  <a:pt x="6758394" y="4487819"/>
                  <a:pt x="6762078" y="4484322"/>
                </a:cubicBezTo>
                <a:cubicBezTo>
                  <a:pt x="6765761" y="4480825"/>
                  <a:pt x="6768719" y="4476062"/>
                  <a:pt x="6770952" y="4470034"/>
                </a:cubicBezTo>
                <a:lnTo>
                  <a:pt x="6770952" y="4515688"/>
                </a:lnTo>
                <a:lnTo>
                  <a:pt x="6811582" y="4515688"/>
                </a:lnTo>
                <a:lnTo>
                  <a:pt x="6811582" y="4320351"/>
                </a:lnTo>
                <a:lnTo>
                  <a:pt x="6770952" y="4320351"/>
                </a:lnTo>
                <a:lnTo>
                  <a:pt x="6770952" y="4338210"/>
                </a:lnTo>
                <a:cubicBezTo>
                  <a:pt x="6768570" y="4332034"/>
                  <a:pt x="6765203" y="4327215"/>
                  <a:pt x="6760850" y="4323755"/>
                </a:cubicBezTo>
                <a:cubicBezTo>
                  <a:pt x="6756497" y="4320295"/>
                  <a:pt x="6750265" y="4318565"/>
                  <a:pt x="6742153" y="4318565"/>
                </a:cubicBezTo>
                <a:close/>
                <a:moveTo>
                  <a:pt x="6273494" y="4318565"/>
                </a:moveTo>
                <a:cubicBezTo>
                  <a:pt x="6266275" y="4318565"/>
                  <a:pt x="6260639" y="4320816"/>
                  <a:pt x="6256583" y="4325318"/>
                </a:cubicBezTo>
                <a:cubicBezTo>
                  <a:pt x="6252527" y="4329820"/>
                  <a:pt x="6249756" y="4335271"/>
                  <a:pt x="6248267" y="4341670"/>
                </a:cubicBezTo>
                <a:lnTo>
                  <a:pt x="6248267" y="4320351"/>
                </a:lnTo>
                <a:lnTo>
                  <a:pt x="6208307" y="4320351"/>
                </a:lnTo>
                <a:lnTo>
                  <a:pt x="6208307" y="4487782"/>
                </a:lnTo>
                <a:lnTo>
                  <a:pt x="6248267" y="4487782"/>
                </a:lnTo>
                <a:lnTo>
                  <a:pt x="6248267" y="4370022"/>
                </a:lnTo>
                <a:cubicBezTo>
                  <a:pt x="6248267" y="4366897"/>
                  <a:pt x="6248453" y="4363753"/>
                  <a:pt x="6248825" y="4360590"/>
                </a:cubicBezTo>
                <a:cubicBezTo>
                  <a:pt x="6249197" y="4357427"/>
                  <a:pt x="6250109" y="4354786"/>
                  <a:pt x="6251560" y="4352665"/>
                </a:cubicBezTo>
                <a:cubicBezTo>
                  <a:pt x="6253011" y="4350544"/>
                  <a:pt x="6255262" y="4349484"/>
                  <a:pt x="6258313" y="4349484"/>
                </a:cubicBezTo>
                <a:cubicBezTo>
                  <a:pt x="6261587" y="4349484"/>
                  <a:pt x="6263894" y="4350879"/>
                  <a:pt x="6265234" y="4353669"/>
                </a:cubicBezTo>
                <a:cubicBezTo>
                  <a:pt x="6266573" y="4356460"/>
                  <a:pt x="6267243" y="4359492"/>
                  <a:pt x="6267243" y="4362767"/>
                </a:cubicBezTo>
                <a:lnTo>
                  <a:pt x="6267243" y="4487782"/>
                </a:lnTo>
                <a:lnTo>
                  <a:pt x="6306645" y="4487782"/>
                </a:lnTo>
                <a:lnTo>
                  <a:pt x="6306645" y="4358637"/>
                </a:lnTo>
                <a:cubicBezTo>
                  <a:pt x="6306645" y="4346209"/>
                  <a:pt x="6304022" y="4336424"/>
                  <a:pt x="6298776" y="4329280"/>
                </a:cubicBezTo>
                <a:cubicBezTo>
                  <a:pt x="6293530" y="4322137"/>
                  <a:pt x="6285102" y="4318565"/>
                  <a:pt x="6273494" y="4318565"/>
                </a:cubicBezTo>
                <a:close/>
                <a:moveTo>
                  <a:pt x="6065916" y="4318565"/>
                </a:moveTo>
                <a:cubicBezTo>
                  <a:pt x="6048875" y="4318565"/>
                  <a:pt x="6036429" y="4322044"/>
                  <a:pt x="6028578" y="4329001"/>
                </a:cubicBezTo>
                <a:cubicBezTo>
                  <a:pt x="6020729" y="4335959"/>
                  <a:pt x="6016803" y="4347772"/>
                  <a:pt x="6016803" y="4364441"/>
                </a:cubicBezTo>
                <a:cubicBezTo>
                  <a:pt x="6016803" y="4365632"/>
                  <a:pt x="6016803" y="4366692"/>
                  <a:pt x="6016803" y="4367622"/>
                </a:cubicBezTo>
                <a:cubicBezTo>
                  <a:pt x="6016803" y="4368552"/>
                  <a:pt x="6016840" y="4369315"/>
                  <a:pt x="6016914" y="4369910"/>
                </a:cubicBezTo>
                <a:lnTo>
                  <a:pt x="6055759" y="4369910"/>
                </a:lnTo>
                <a:lnTo>
                  <a:pt x="6055759" y="4359864"/>
                </a:lnTo>
                <a:cubicBezTo>
                  <a:pt x="6055759" y="4352572"/>
                  <a:pt x="6058437" y="4348926"/>
                  <a:pt x="6063795" y="4348926"/>
                </a:cubicBezTo>
                <a:cubicBezTo>
                  <a:pt x="6069674" y="4348926"/>
                  <a:pt x="6072613" y="4353428"/>
                  <a:pt x="6072613" y="4362432"/>
                </a:cubicBezTo>
                <a:lnTo>
                  <a:pt x="6072613" y="4379621"/>
                </a:lnTo>
                <a:lnTo>
                  <a:pt x="6047833" y="4388105"/>
                </a:lnTo>
                <a:cubicBezTo>
                  <a:pt x="6039276" y="4391007"/>
                  <a:pt x="6032559" y="4394541"/>
                  <a:pt x="6027685" y="4398709"/>
                </a:cubicBezTo>
                <a:cubicBezTo>
                  <a:pt x="6022811" y="4402876"/>
                  <a:pt x="6019370" y="4408215"/>
                  <a:pt x="6017360" y="4414726"/>
                </a:cubicBezTo>
                <a:cubicBezTo>
                  <a:pt x="6015351" y="4421237"/>
                  <a:pt x="6014347" y="4429590"/>
                  <a:pt x="6014347" y="4439785"/>
                </a:cubicBezTo>
                <a:cubicBezTo>
                  <a:pt x="6014347" y="4449310"/>
                  <a:pt x="6015240" y="4457831"/>
                  <a:pt x="6017026" y="4465346"/>
                </a:cubicBezTo>
                <a:cubicBezTo>
                  <a:pt x="6018811" y="4472862"/>
                  <a:pt x="6022142" y="4478778"/>
                  <a:pt x="6027016" y="4483094"/>
                </a:cubicBezTo>
                <a:cubicBezTo>
                  <a:pt x="6031890" y="4487410"/>
                  <a:pt x="6038978" y="4489568"/>
                  <a:pt x="6048280" y="4489568"/>
                </a:cubicBezTo>
                <a:cubicBezTo>
                  <a:pt x="6054009" y="4489568"/>
                  <a:pt x="6059107" y="4487708"/>
                  <a:pt x="6063572" y="4483987"/>
                </a:cubicBezTo>
                <a:cubicBezTo>
                  <a:pt x="6068036" y="4480266"/>
                  <a:pt x="6071236" y="4474909"/>
                  <a:pt x="6073172" y="4467914"/>
                </a:cubicBezTo>
                <a:lnTo>
                  <a:pt x="6073172" y="4487782"/>
                </a:lnTo>
                <a:lnTo>
                  <a:pt x="6112908" y="4487782"/>
                </a:lnTo>
                <a:lnTo>
                  <a:pt x="6112908" y="4360199"/>
                </a:lnTo>
                <a:cubicBezTo>
                  <a:pt x="6112908" y="4351121"/>
                  <a:pt x="6110843" y="4343493"/>
                  <a:pt x="6106713" y="4337317"/>
                </a:cubicBezTo>
                <a:cubicBezTo>
                  <a:pt x="6102583" y="4331141"/>
                  <a:pt x="6096983" y="4326471"/>
                  <a:pt x="6089915" y="4323309"/>
                </a:cubicBezTo>
                <a:cubicBezTo>
                  <a:pt x="6082845" y="4320146"/>
                  <a:pt x="6074845" y="4318565"/>
                  <a:pt x="6065916" y="4318565"/>
                </a:cubicBezTo>
                <a:close/>
                <a:moveTo>
                  <a:pt x="5752372" y="4318565"/>
                </a:moveTo>
                <a:cubicBezTo>
                  <a:pt x="5736745" y="4318565"/>
                  <a:pt x="5724467" y="4322564"/>
                  <a:pt x="5715537" y="4330564"/>
                </a:cubicBezTo>
                <a:cubicBezTo>
                  <a:pt x="5706608" y="4338563"/>
                  <a:pt x="5702143" y="4350339"/>
                  <a:pt x="5702143" y="4365892"/>
                </a:cubicBezTo>
                <a:lnTo>
                  <a:pt x="5702143" y="4433200"/>
                </a:lnTo>
                <a:cubicBezTo>
                  <a:pt x="5702143" y="4445031"/>
                  <a:pt x="5703668" y="4455152"/>
                  <a:pt x="5706720" y="4463560"/>
                </a:cubicBezTo>
                <a:cubicBezTo>
                  <a:pt x="5709770" y="4471969"/>
                  <a:pt x="5714830" y="4478406"/>
                  <a:pt x="5721899" y="4482871"/>
                </a:cubicBezTo>
                <a:cubicBezTo>
                  <a:pt x="5728969" y="4487336"/>
                  <a:pt x="5738457" y="4489568"/>
                  <a:pt x="5750363" y="4489568"/>
                </a:cubicBezTo>
                <a:cubicBezTo>
                  <a:pt x="5763013" y="4489568"/>
                  <a:pt x="5773003" y="4487429"/>
                  <a:pt x="5780333" y="4483150"/>
                </a:cubicBezTo>
                <a:cubicBezTo>
                  <a:pt x="5787663" y="4478871"/>
                  <a:pt x="5792872" y="4472509"/>
                  <a:pt x="5795960" y="4464063"/>
                </a:cubicBezTo>
                <a:cubicBezTo>
                  <a:pt x="5799048" y="4455617"/>
                  <a:pt x="5800592" y="4445143"/>
                  <a:pt x="5800592" y="4432641"/>
                </a:cubicBezTo>
                <a:lnTo>
                  <a:pt x="5800592" y="4423154"/>
                </a:lnTo>
                <a:lnTo>
                  <a:pt x="5760855" y="4423154"/>
                </a:lnTo>
                <a:lnTo>
                  <a:pt x="5760855" y="4439227"/>
                </a:lnTo>
                <a:cubicBezTo>
                  <a:pt x="5760855" y="4445031"/>
                  <a:pt x="5760335" y="4449738"/>
                  <a:pt x="5759293" y="4453347"/>
                </a:cubicBezTo>
                <a:cubicBezTo>
                  <a:pt x="5758251" y="4456956"/>
                  <a:pt x="5755646" y="4458761"/>
                  <a:pt x="5751479" y="4458761"/>
                </a:cubicBezTo>
                <a:cubicBezTo>
                  <a:pt x="5748577" y="4458761"/>
                  <a:pt x="5746475" y="4457831"/>
                  <a:pt x="5745173" y="4455970"/>
                </a:cubicBezTo>
                <a:cubicBezTo>
                  <a:pt x="5743870" y="4454110"/>
                  <a:pt x="5743033" y="4451747"/>
                  <a:pt x="5742661" y="4448882"/>
                </a:cubicBezTo>
                <a:cubicBezTo>
                  <a:pt x="5742289" y="4446017"/>
                  <a:pt x="5742103" y="4443097"/>
                  <a:pt x="5742103" y="4440120"/>
                </a:cubicBezTo>
                <a:lnTo>
                  <a:pt x="5742103" y="4407750"/>
                </a:lnTo>
                <a:lnTo>
                  <a:pt x="5800146" y="4407750"/>
                </a:lnTo>
                <a:cubicBezTo>
                  <a:pt x="5800444" y="4402690"/>
                  <a:pt x="5800592" y="4392793"/>
                  <a:pt x="5800592" y="4378059"/>
                </a:cubicBezTo>
                <a:lnTo>
                  <a:pt x="5800592" y="4365892"/>
                </a:lnTo>
                <a:cubicBezTo>
                  <a:pt x="5800592" y="4334340"/>
                  <a:pt x="5784519" y="4318565"/>
                  <a:pt x="5752372" y="4318565"/>
                </a:cubicBezTo>
                <a:close/>
                <a:moveTo>
                  <a:pt x="5380116" y="4318565"/>
                </a:moveTo>
                <a:cubicBezTo>
                  <a:pt x="5363075" y="4318565"/>
                  <a:pt x="5350630" y="4322044"/>
                  <a:pt x="5342778" y="4329001"/>
                </a:cubicBezTo>
                <a:cubicBezTo>
                  <a:pt x="5334928" y="4335959"/>
                  <a:pt x="5331002" y="4347772"/>
                  <a:pt x="5331002" y="4364441"/>
                </a:cubicBezTo>
                <a:cubicBezTo>
                  <a:pt x="5331002" y="4365632"/>
                  <a:pt x="5331002" y="4366692"/>
                  <a:pt x="5331002" y="4367622"/>
                </a:cubicBezTo>
                <a:cubicBezTo>
                  <a:pt x="5331002" y="4368552"/>
                  <a:pt x="5331040" y="4369315"/>
                  <a:pt x="5331114" y="4369910"/>
                </a:cubicBezTo>
                <a:lnTo>
                  <a:pt x="5369958" y="4369910"/>
                </a:lnTo>
                <a:lnTo>
                  <a:pt x="5369958" y="4359864"/>
                </a:lnTo>
                <a:cubicBezTo>
                  <a:pt x="5369958" y="4352572"/>
                  <a:pt x="5372637" y="4348926"/>
                  <a:pt x="5377995" y="4348926"/>
                </a:cubicBezTo>
                <a:cubicBezTo>
                  <a:pt x="5383874" y="4348926"/>
                  <a:pt x="5386813" y="4353428"/>
                  <a:pt x="5386813" y="4362432"/>
                </a:cubicBezTo>
                <a:lnTo>
                  <a:pt x="5386813" y="4379621"/>
                </a:lnTo>
                <a:lnTo>
                  <a:pt x="5362033" y="4388105"/>
                </a:lnTo>
                <a:cubicBezTo>
                  <a:pt x="5353476" y="4391007"/>
                  <a:pt x="5346760" y="4394541"/>
                  <a:pt x="5341886" y="4398709"/>
                </a:cubicBezTo>
                <a:cubicBezTo>
                  <a:pt x="5337012" y="4402876"/>
                  <a:pt x="5333570" y="4408215"/>
                  <a:pt x="5331560" y="4414726"/>
                </a:cubicBezTo>
                <a:cubicBezTo>
                  <a:pt x="5329551" y="4421237"/>
                  <a:pt x="5328547" y="4429590"/>
                  <a:pt x="5328547" y="4439785"/>
                </a:cubicBezTo>
                <a:cubicBezTo>
                  <a:pt x="5328547" y="4449310"/>
                  <a:pt x="5329440" y="4457831"/>
                  <a:pt x="5331226" y="4465346"/>
                </a:cubicBezTo>
                <a:cubicBezTo>
                  <a:pt x="5333012" y="4472862"/>
                  <a:pt x="5336342" y="4478778"/>
                  <a:pt x="5341216" y="4483094"/>
                </a:cubicBezTo>
                <a:cubicBezTo>
                  <a:pt x="5346090" y="4487410"/>
                  <a:pt x="5353178" y="4489568"/>
                  <a:pt x="5362480" y="4489568"/>
                </a:cubicBezTo>
                <a:cubicBezTo>
                  <a:pt x="5368209" y="4489568"/>
                  <a:pt x="5373307" y="4487708"/>
                  <a:pt x="5377772" y="4483987"/>
                </a:cubicBezTo>
                <a:cubicBezTo>
                  <a:pt x="5382236" y="4480266"/>
                  <a:pt x="5385436" y="4474909"/>
                  <a:pt x="5387371" y="4467914"/>
                </a:cubicBezTo>
                <a:lnTo>
                  <a:pt x="5387371" y="4487782"/>
                </a:lnTo>
                <a:lnTo>
                  <a:pt x="5427108" y="4487782"/>
                </a:lnTo>
                <a:lnTo>
                  <a:pt x="5427108" y="4360199"/>
                </a:lnTo>
                <a:cubicBezTo>
                  <a:pt x="5427108" y="4351121"/>
                  <a:pt x="5425043" y="4343493"/>
                  <a:pt x="5420913" y="4337317"/>
                </a:cubicBezTo>
                <a:cubicBezTo>
                  <a:pt x="5416783" y="4331141"/>
                  <a:pt x="5411184" y="4326471"/>
                  <a:pt x="5404114" y="4323309"/>
                </a:cubicBezTo>
                <a:cubicBezTo>
                  <a:pt x="5397045" y="4320146"/>
                  <a:pt x="5389045" y="4318565"/>
                  <a:pt x="5380116" y="4318565"/>
                </a:cubicBezTo>
                <a:close/>
                <a:moveTo>
                  <a:pt x="4675824" y="4318565"/>
                </a:moveTo>
                <a:cubicBezTo>
                  <a:pt x="4660197" y="4318565"/>
                  <a:pt x="4647956" y="4323271"/>
                  <a:pt x="4639100" y="4332685"/>
                </a:cubicBezTo>
                <a:cubicBezTo>
                  <a:pt x="4630245" y="4342098"/>
                  <a:pt x="4625818" y="4354693"/>
                  <a:pt x="4625818" y="4370468"/>
                </a:cubicBezTo>
                <a:lnTo>
                  <a:pt x="4625818" y="4437664"/>
                </a:lnTo>
                <a:cubicBezTo>
                  <a:pt x="4625818" y="4472267"/>
                  <a:pt x="4642486" y="4489568"/>
                  <a:pt x="4675824" y="4489568"/>
                </a:cubicBezTo>
                <a:cubicBezTo>
                  <a:pt x="4709236" y="4489568"/>
                  <a:pt x="4725942" y="4472267"/>
                  <a:pt x="4725942" y="4437664"/>
                </a:cubicBezTo>
                <a:lnTo>
                  <a:pt x="4725942" y="4370468"/>
                </a:lnTo>
                <a:cubicBezTo>
                  <a:pt x="4725942" y="4354693"/>
                  <a:pt x="4721514" y="4342098"/>
                  <a:pt x="4712659" y="4332685"/>
                </a:cubicBezTo>
                <a:cubicBezTo>
                  <a:pt x="4703803" y="4323271"/>
                  <a:pt x="4691525" y="4318565"/>
                  <a:pt x="4675824" y="4318565"/>
                </a:cubicBezTo>
                <a:close/>
                <a:moveTo>
                  <a:pt x="4180524" y="4318565"/>
                </a:moveTo>
                <a:cubicBezTo>
                  <a:pt x="4164897" y="4318565"/>
                  <a:pt x="4152656" y="4323271"/>
                  <a:pt x="4143801" y="4332685"/>
                </a:cubicBezTo>
                <a:cubicBezTo>
                  <a:pt x="4134945" y="4342098"/>
                  <a:pt x="4130518" y="4354693"/>
                  <a:pt x="4130518" y="4370468"/>
                </a:cubicBezTo>
                <a:lnTo>
                  <a:pt x="4130518" y="4437664"/>
                </a:lnTo>
                <a:cubicBezTo>
                  <a:pt x="4130518" y="4472267"/>
                  <a:pt x="4147186" y="4489568"/>
                  <a:pt x="4180524" y="4489568"/>
                </a:cubicBezTo>
                <a:cubicBezTo>
                  <a:pt x="4213936" y="4489568"/>
                  <a:pt x="4230642" y="4472267"/>
                  <a:pt x="4230642" y="4437664"/>
                </a:cubicBezTo>
                <a:lnTo>
                  <a:pt x="4230642" y="4370468"/>
                </a:lnTo>
                <a:cubicBezTo>
                  <a:pt x="4230642" y="4354693"/>
                  <a:pt x="4226214" y="4342098"/>
                  <a:pt x="4217359" y="4332685"/>
                </a:cubicBezTo>
                <a:cubicBezTo>
                  <a:pt x="4208503" y="4323271"/>
                  <a:pt x="4196225" y="4318565"/>
                  <a:pt x="4180524" y="4318565"/>
                </a:cubicBezTo>
                <a:close/>
                <a:moveTo>
                  <a:pt x="7472527" y="4291329"/>
                </a:moveTo>
                <a:lnTo>
                  <a:pt x="7472527" y="4326825"/>
                </a:lnTo>
                <a:lnTo>
                  <a:pt x="7461254" y="4326825"/>
                </a:lnTo>
                <a:lnTo>
                  <a:pt x="7461254" y="4357297"/>
                </a:lnTo>
                <a:lnTo>
                  <a:pt x="7472527" y="4357297"/>
                </a:lnTo>
                <a:lnTo>
                  <a:pt x="7472527" y="4461663"/>
                </a:lnTo>
                <a:cubicBezTo>
                  <a:pt x="7472527" y="4471113"/>
                  <a:pt x="7474406" y="4478127"/>
                  <a:pt x="7478164" y="4482703"/>
                </a:cubicBezTo>
                <a:cubicBezTo>
                  <a:pt x="7481922" y="4487280"/>
                  <a:pt x="7489196" y="4489568"/>
                  <a:pt x="7499986" y="4489568"/>
                </a:cubicBezTo>
                <a:cubicBezTo>
                  <a:pt x="7504823" y="4489568"/>
                  <a:pt x="7509586" y="4489140"/>
                  <a:pt x="7514274" y="4488285"/>
                </a:cubicBezTo>
                <a:cubicBezTo>
                  <a:pt x="7518962" y="4487429"/>
                  <a:pt x="7521752" y="4486852"/>
                  <a:pt x="7522645" y="4486554"/>
                </a:cubicBezTo>
                <a:lnTo>
                  <a:pt x="7522645" y="4459319"/>
                </a:lnTo>
                <a:cubicBezTo>
                  <a:pt x="7521231" y="4459617"/>
                  <a:pt x="7519632" y="4459765"/>
                  <a:pt x="7517846" y="4459765"/>
                </a:cubicBezTo>
                <a:cubicBezTo>
                  <a:pt x="7515315" y="4459765"/>
                  <a:pt x="7513604" y="4459207"/>
                  <a:pt x="7512711" y="4458091"/>
                </a:cubicBezTo>
                <a:cubicBezTo>
                  <a:pt x="7511818" y="4456975"/>
                  <a:pt x="7511372" y="4455040"/>
                  <a:pt x="7511372" y="4452287"/>
                </a:cubicBezTo>
                <a:lnTo>
                  <a:pt x="7511372" y="4357297"/>
                </a:lnTo>
                <a:lnTo>
                  <a:pt x="7522645" y="4357297"/>
                </a:lnTo>
                <a:lnTo>
                  <a:pt x="7522645" y="4326825"/>
                </a:lnTo>
                <a:lnTo>
                  <a:pt x="7511372" y="4326825"/>
                </a:lnTo>
                <a:lnTo>
                  <a:pt x="7511372" y="4291329"/>
                </a:lnTo>
                <a:close/>
                <a:moveTo>
                  <a:pt x="5141507" y="4291329"/>
                </a:moveTo>
                <a:lnTo>
                  <a:pt x="5141507" y="4487782"/>
                </a:lnTo>
                <a:lnTo>
                  <a:pt x="5182584" y="4487782"/>
                </a:lnTo>
                <a:lnTo>
                  <a:pt x="5182584" y="4361092"/>
                </a:lnTo>
                <a:cubicBezTo>
                  <a:pt x="5182584" y="4357818"/>
                  <a:pt x="5183383" y="4354990"/>
                  <a:pt x="5184983" y="4352609"/>
                </a:cubicBezTo>
                <a:cubicBezTo>
                  <a:pt x="5186583" y="4350228"/>
                  <a:pt x="5188760" y="4349037"/>
                  <a:pt x="5191513" y="4349037"/>
                </a:cubicBezTo>
                <a:cubicBezTo>
                  <a:pt x="5194788" y="4349037"/>
                  <a:pt x="5197187" y="4350191"/>
                  <a:pt x="5198713" y="4352497"/>
                </a:cubicBezTo>
                <a:cubicBezTo>
                  <a:pt x="5200238" y="4354804"/>
                  <a:pt x="5201001" y="4357781"/>
                  <a:pt x="5201001" y="4361427"/>
                </a:cubicBezTo>
                <a:lnTo>
                  <a:pt x="5201001" y="4487782"/>
                </a:lnTo>
                <a:lnTo>
                  <a:pt x="5241408" y="4487782"/>
                </a:lnTo>
                <a:lnTo>
                  <a:pt x="5241408" y="4358860"/>
                </a:lnTo>
                <a:cubicBezTo>
                  <a:pt x="5241408" y="4346582"/>
                  <a:pt x="5238766" y="4336796"/>
                  <a:pt x="5233483" y="4329504"/>
                </a:cubicBezTo>
                <a:cubicBezTo>
                  <a:pt x="5228199" y="4322211"/>
                  <a:pt x="5219753" y="4318565"/>
                  <a:pt x="5208145" y="4318565"/>
                </a:cubicBezTo>
                <a:cubicBezTo>
                  <a:pt x="5202192" y="4318565"/>
                  <a:pt x="5196983" y="4320072"/>
                  <a:pt x="5192518" y="4323085"/>
                </a:cubicBezTo>
                <a:cubicBezTo>
                  <a:pt x="5188053" y="4326099"/>
                  <a:pt x="5184742" y="4330731"/>
                  <a:pt x="5182584" y="4336982"/>
                </a:cubicBezTo>
                <a:lnTo>
                  <a:pt x="5182584" y="4291329"/>
                </a:lnTo>
                <a:close/>
                <a:moveTo>
                  <a:pt x="3942027" y="4291329"/>
                </a:moveTo>
                <a:lnTo>
                  <a:pt x="3942027" y="4487782"/>
                </a:lnTo>
                <a:lnTo>
                  <a:pt x="3994712" y="4487782"/>
                </a:lnTo>
                <a:cubicBezTo>
                  <a:pt x="4011009" y="4487782"/>
                  <a:pt x="4022412" y="4482722"/>
                  <a:pt x="4028924" y="4472602"/>
                </a:cubicBezTo>
                <a:cubicBezTo>
                  <a:pt x="4035435" y="4462481"/>
                  <a:pt x="4038691" y="4448120"/>
                  <a:pt x="4038691" y="4429516"/>
                </a:cubicBezTo>
                <a:lnTo>
                  <a:pt x="4038691" y="4337540"/>
                </a:lnTo>
                <a:cubicBezTo>
                  <a:pt x="4038691" y="4322434"/>
                  <a:pt x="4035119" y="4310956"/>
                  <a:pt x="4027975" y="4303105"/>
                </a:cubicBezTo>
                <a:cubicBezTo>
                  <a:pt x="4020831" y="4295254"/>
                  <a:pt x="4010190" y="4291329"/>
                  <a:pt x="3996051" y="4291329"/>
                </a:cubicBezTo>
                <a:close/>
                <a:moveTo>
                  <a:pt x="8352474" y="4289543"/>
                </a:moveTo>
                <a:cubicBezTo>
                  <a:pt x="8337368" y="4289543"/>
                  <a:pt x="8325034" y="4293171"/>
                  <a:pt x="8315471" y="4300426"/>
                </a:cubicBezTo>
                <a:cubicBezTo>
                  <a:pt x="8305909" y="4307682"/>
                  <a:pt x="8301128" y="4318825"/>
                  <a:pt x="8301128" y="4333857"/>
                </a:cubicBezTo>
                <a:lnTo>
                  <a:pt x="8301128" y="4362209"/>
                </a:lnTo>
                <a:lnTo>
                  <a:pt x="8341981" y="4362209"/>
                </a:lnTo>
                <a:lnTo>
                  <a:pt x="8341981" y="4345912"/>
                </a:lnTo>
                <a:cubicBezTo>
                  <a:pt x="8341981" y="4342489"/>
                  <a:pt x="8342186" y="4339196"/>
                  <a:pt x="8342595" y="4336033"/>
                </a:cubicBezTo>
                <a:cubicBezTo>
                  <a:pt x="8343005" y="4332871"/>
                  <a:pt x="8343953" y="4330266"/>
                  <a:pt x="8345442" y="4328220"/>
                </a:cubicBezTo>
                <a:cubicBezTo>
                  <a:pt x="8346930" y="4326173"/>
                  <a:pt x="8349274" y="4325150"/>
                  <a:pt x="8352474" y="4325150"/>
                </a:cubicBezTo>
                <a:cubicBezTo>
                  <a:pt x="8356939" y="4325150"/>
                  <a:pt x="8359785" y="4326973"/>
                  <a:pt x="8361013" y="4330620"/>
                </a:cubicBezTo>
                <a:cubicBezTo>
                  <a:pt x="8362241" y="4334266"/>
                  <a:pt x="8362855" y="4338508"/>
                  <a:pt x="8362855" y="4343345"/>
                </a:cubicBezTo>
                <a:cubicBezTo>
                  <a:pt x="8362855" y="4353986"/>
                  <a:pt x="8361831" y="4362469"/>
                  <a:pt x="8359785" y="4368794"/>
                </a:cubicBezTo>
                <a:cubicBezTo>
                  <a:pt x="8357739" y="4375119"/>
                  <a:pt x="8354576" y="4379845"/>
                  <a:pt x="8350297" y="4382970"/>
                </a:cubicBezTo>
                <a:cubicBezTo>
                  <a:pt x="8346018" y="4386095"/>
                  <a:pt x="8340549" y="4388142"/>
                  <a:pt x="8333889" y="4389109"/>
                </a:cubicBezTo>
                <a:cubicBezTo>
                  <a:pt x="8327229" y="4390077"/>
                  <a:pt x="8319248" y="4390560"/>
                  <a:pt x="8309946" y="4390560"/>
                </a:cubicBezTo>
                <a:lnTo>
                  <a:pt x="8309946" y="4436995"/>
                </a:lnTo>
                <a:lnTo>
                  <a:pt x="8347116" y="4436995"/>
                </a:lnTo>
                <a:lnTo>
                  <a:pt x="8347116" y="4418019"/>
                </a:lnTo>
                <a:cubicBezTo>
                  <a:pt x="8360138" y="4418019"/>
                  <a:pt x="8370929" y="4415117"/>
                  <a:pt x="8379486" y="4409313"/>
                </a:cubicBezTo>
                <a:cubicBezTo>
                  <a:pt x="8388044" y="4403508"/>
                  <a:pt x="8394424" y="4395546"/>
                  <a:pt x="8398629" y="4385426"/>
                </a:cubicBezTo>
                <a:cubicBezTo>
                  <a:pt x="8402834" y="4375305"/>
                  <a:pt x="8404936" y="4363808"/>
                  <a:pt x="8404936" y="4350935"/>
                </a:cubicBezTo>
                <a:cubicBezTo>
                  <a:pt x="8404936" y="4337764"/>
                  <a:pt x="8403317" y="4326620"/>
                  <a:pt x="8400080" y="4317504"/>
                </a:cubicBezTo>
                <a:cubicBezTo>
                  <a:pt x="8396843" y="4308389"/>
                  <a:pt x="8391410" y="4301449"/>
                  <a:pt x="8383784" y="4296687"/>
                </a:cubicBezTo>
                <a:cubicBezTo>
                  <a:pt x="8376156" y="4291924"/>
                  <a:pt x="8365720" y="4289543"/>
                  <a:pt x="8352474" y="4289543"/>
                </a:cubicBezTo>
                <a:close/>
                <a:moveTo>
                  <a:pt x="7608259" y="4276818"/>
                </a:moveTo>
                <a:lnTo>
                  <a:pt x="7608259" y="4310081"/>
                </a:lnTo>
                <a:lnTo>
                  <a:pt x="7648219" y="4310081"/>
                </a:lnTo>
                <a:lnTo>
                  <a:pt x="7648219" y="4276818"/>
                </a:lnTo>
                <a:close/>
                <a:moveTo>
                  <a:pt x="4140368" y="3313289"/>
                </a:moveTo>
                <a:lnTo>
                  <a:pt x="4140368" y="3742928"/>
                </a:lnTo>
                <a:cubicBezTo>
                  <a:pt x="4140368" y="3772393"/>
                  <a:pt x="4134886" y="3799802"/>
                  <a:pt x="4123922" y="3825156"/>
                </a:cubicBezTo>
                <a:cubicBezTo>
                  <a:pt x="4112959" y="3850509"/>
                  <a:pt x="4092402" y="3863186"/>
                  <a:pt x="4062252" y="3863186"/>
                </a:cubicBezTo>
                <a:cubicBezTo>
                  <a:pt x="4007434" y="3863186"/>
                  <a:pt x="3980024" y="3817618"/>
                  <a:pt x="3980024" y="3726483"/>
                </a:cubicBezTo>
                <a:lnTo>
                  <a:pt x="3980024" y="3528109"/>
                </a:lnTo>
                <a:cubicBezTo>
                  <a:pt x="3980024" y="3467809"/>
                  <a:pt x="3994072" y="3422069"/>
                  <a:pt x="4022166" y="3390892"/>
                </a:cubicBezTo>
                <a:cubicBezTo>
                  <a:pt x="4050260" y="3359714"/>
                  <a:pt x="4089661" y="3333846"/>
                  <a:pt x="4140368" y="3313289"/>
                </a:cubicBezTo>
                <a:close/>
                <a:moveTo>
                  <a:pt x="8818788" y="2858982"/>
                </a:moveTo>
                <a:cubicBezTo>
                  <a:pt x="8876348" y="2858982"/>
                  <a:pt x="8905128" y="2903865"/>
                  <a:pt x="8905128" y="2993630"/>
                </a:cubicBezTo>
                <a:lnTo>
                  <a:pt x="8905128" y="3747040"/>
                </a:lnTo>
                <a:cubicBezTo>
                  <a:pt x="8905128" y="3781301"/>
                  <a:pt x="8898446" y="3809567"/>
                  <a:pt x="8885084" y="3831837"/>
                </a:cubicBezTo>
                <a:cubicBezTo>
                  <a:pt x="8871722" y="3854107"/>
                  <a:pt x="8849624" y="3865242"/>
                  <a:pt x="8818788" y="3865242"/>
                </a:cubicBezTo>
                <a:cubicBezTo>
                  <a:pt x="8787954" y="3865242"/>
                  <a:pt x="8765854" y="3854107"/>
                  <a:pt x="8752492" y="3831837"/>
                </a:cubicBezTo>
                <a:cubicBezTo>
                  <a:pt x="8739130" y="3809567"/>
                  <a:pt x="8732450" y="3781301"/>
                  <a:pt x="8732450" y="3747040"/>
                </a:cubicBezTo>
                <a:lnTo>
                  <a:pt x="8732450" y="2993630"/>
                </a:lnTo>
                <a:cubicBezTo>
                  <a:pt x="8732450" y="2903865"/>
                  <a:pt x="8761230" y="2858982"/>
                  <a:pt x="8818788" y="2858982"/>
                </a:cubicBezTo>
                <a:close/>
                <a:moveTo>
                  <a:pt x="9452387" y="2590715"/>
                </a:moveTo>
                <a:lnTo>
                  <a:pt x="9452387" y="3738817"/>
                </a:lnTo>
                <a:cubicBezTo>
                  <a:pt x="9452387" y="3821044"/>
                  <a:pt x="9460268" y="3892822"/>
                  <a:pt x="9476028" y="3954150"/>
                </a:cubicBezTo>
                <a:cubicBezTo>
                  <a:pt x="9491788" y="4015478"/>
                  <a:pt x="9521424" y="4063273"/>
                  <a:pt x="9564936" y="4097535"/>
                </a:cubicBezTo>
                <a:cubicBezTo>
                  <a:pt x="9608448" y="4131796"/>
                  <a:pt x="9671318" y="4148927"/>
                  <a:pt x="9753546" y="4148927"/>
                </a:cubicBezTo>
                <a:cubicBezTo>
                  <a:pt x="9823439" y="4148927"/>
                  <a:pt x="9874660" y="4133509"/>
                  <a:pt x="9907208" y="4102674"/>
                </a:cubicBezTo>
                <a:cubicBezTo>
                  <a:pt x="9939757" y="4071838"/>
                  <a:pt x="9967680" y="4026956"/>
                  <a:pt x="9990978" y="3968026"/>
                </a:cubicBezTo>
                <a:lnTo>
                  <a:pt x="9990978" y="4132481"/>
                </a:lnTo>
                <a:lnTo>
                  <a:pt x="10358946" y="4132481"/>
                </a:lnTo>
                <a:lnTo>
                  <a:pt x="10358946" y="2590715"/>
                </a:lnTo>
                <a:lnTo>
                  <a:pt x="9992005" y="2590715"/>
                </a:lnTo>
                <a:lnTo>
                  <a:pt x="9992005" y="3677146"/>
                </a:lnTo>
                <a:cubicBezTo>
                  <a:pt x="9992005" y="3731279"/>
                  <a:pt x="9987038" y="3775477"/>
                  <a:pt x="9977102" y="3809738"/>
                </a:cubicBezTo>
                <a:cubicBezTo>
                  <a:pt x="9967166" y="3844000"/>
                  <a:pt x="9943011" y="3861130"/>
                  <a:pt x="9904639" y="3861130"/>
                </a:cubicBezTo>
                <a:cubicBezTo>
                  <a:pt x="9869006" y="3861130"/>
                  <a:pt x="9846394" y="3848967"/>
                  <a:pt x="9836801" y="3824642"/>
                </a:cubicBezTo>
                <a:cubicBezTo>
                  <a:pt x="9827208" y="3800316"/>
                  <a:pt x="9822411" y="3757318"/>
                  <a:pt x="9822411" y="3695647"/>
                </a:cubicBezTo>
                <a:lnTo>
                  <a:pt x="9822411" y="2590715"/>
                </a:lnTo>
                <a:close/>
                <a:moveTo>
                  <a:pt x="8818788" y="2574269"/>
                </a:moveTo>
                <a:cubicBezTo>
                  <a:pt x="8674890" y="2574269"/>
                  <a:pt x="8562170" y="2617610"/>
                  <a:pt x="8480628" y="2704292"/>
                </a:cubicBezTo>
                <a:cubicBezTo>
                  <a:pt x="8399086" y="2790973"/>
                  <a:pt x="8358315" y="2906948"/>
                  <a:pt x="8358315" y="3052217"/>
                </a:cubicBezTo>
                <a:lnTo>
                  <a:pt x="8358315" y="3670979"/>
                </a:lnTo>
                <a:cubicBezTo>
                  <a:pt x="8358315" y="3989611"/>
                  <a:pt x="8511806" y="4148927"/>
                  <a:pt x="8818788" y="4148927"/>
                </a:cubicBezTo>
                <a:cubicBezTo>
                  <a:pt x="9126456" y="4148927"/>
                  <a:pt x="9280290" y="3989611"/>
                  <a:pt x="9280290" y="3670979"/>
                </a:cubicBezTo>
                <a:lnTo>
                  <a:pt x="9280290" y="3052217"/>
                </a:lnTo>
                <a:cubicBezTo>
                  <a:pt x="9280290" y="2906948"/>
                  <a:pt x="9239520" y="2790973"/>
                  <a:pt x="9157977" y="2704292"/>
                </a:cubicBezTo>
                <a:cubicBezTo>
                  <a:pt x="9076435" y="2617610"/>
                  <a:pt x="8963372" y="2574269"/>
                  <a:pt x="8818788" y="2574269"/>
                </a:cubicBezTo>
                <a:close/>
                <a:moveTo>
                  <a:pt x="5294260" y="2574269"/>
                </a:moveTo>
                <a:cubicBezTo>
                  <a:pt x="5227793" y="2574269"/>
                  <a:pt x="5175887" y="2594998"/>
                  <a:pt x="5138543" y="2636454"/>
                </a:cubicBezTo>
                <a:cubicBezTo>
                  <a:pt x="5101197" y="2677911"/>
                  <a:pt x="5075672" y="2728103"/>
                  <a:pt x="5061967" y="2787033"/>
                </a:cubicBezTo>
                <a:lnTo>
                  <a:pt x="5061967" y="2590715"/>
                </a:lnTo>
                <a:lnTo>
                  <a:pt x="4693999" y="2590715"/>
                </a:lnTo>
                <a:lnTo>
                  <a:pt x="4693999" y="4132481"/>
                </a:lnTo>
                <a:lnTo>
                  <a:pt x="5061967" y="4132481"/>
                </a:lnTo>
                <a:lnTo>
                  <a:pt x="5061967" y="3048106"/>
                </a:lnTo>
                <a:cubicBezTo>
                  <a:pt x="5061967" y="3019326"/>
                  <a:pt x="5063680" y="2990375"/>
                  <a:pt x="5067106" y="2961253"/>
                </a:cubicBezTo>
                <a:cubicBezTo>
                  <a:pt x="5070533" y="2932130"/>
                  <a:pt x="5078928" y="2907805"/>
                  <a:pt x="5092289" y="2888276"/>
                </a:cubicBezTo>
                <a:cubicBezTo>
                  <a:pt x="5105651" y="2868747"/>
                  <a:pt x="5126379" y="2858982"/>
                  <a:pt x="5154473" y="2858982"/>
                </a:cubicBezTo>
                <a:cubicBezTo>
                  <a:pt x="5184623" y="2858982"/>
                  <a:pt x="5205865" y="2871830"/>
                  <a:pt x="5218200" y="2897526"/>
                </a:cubicBezTo>
                <a:cubicBezTo>
                  <a:pt x="5230534" y="2923222"/>
                  <a:pt x="5236702" y="2951146"/>
                  <a:pt x="5236702" y="2981296"/>
                </a:cubicBezTo>
                <a:lnTo>
                  <a:pt x="5236702" y="4132481"/>
                </a:lnTo>
                <a:lnTo>
                  <a:pt x="5599530" y="4132481"/>
                </a:lnTo>
                <a:lnTo>
                  <a:pt x="5599530" y="2943265"/>
                </a:lnTo>
                <a:cubicBezTo>
                  <a:pt x="5599530" y="2828832"/>
                  <a:pt x="5575375" y="2738724"/>
                  <a:pt x="5527067" y="2672942"/>
                </a:cubicBezTo>
                <a:cubicBezTo>
                  <a:pt x="5478758" y="2607161"/>
                  <a:pt x="5401156" y="2574269"/>
                  <a:pt x="5294260" y="2574269"/>
                </a:cubicBezTo>
                <a:close/>
                <a:moveTo>
                  <a:pt x="4079725" y="2574269"/>
                </a:moveTo>
                <a:cubicBezTo>
                  <a:pt x="3922808" y="2574269"/>
                  <a:pt x="3808203" y="2606304"/>
                  <a:pt x="3735911" y="2670373"/>
                </a:cubicBezTo>
                <a:cubicBezTo>
                  <a:pt x="3663620" y="2734442"/>
                  <a:pt x="3627474" y="2843222"/>
                  <a:pt x="3627474" y="2996713"/>
                </a:cubicBezTo>
                <a:cubicBezTo>
                  <a:pt x="3627474" y="3007677"/>
                  <a:pt x="3627474" y="3017442"/>
                  <a:pt x="3627474" y="3026007"/>
                </a:cubicBezTo>
                <a:cubicBezTo>
                  <a:pt x="3627474" y="3034572"/>
                  <a:pt x="3627816" y="3041596"/>
                  <a:pt x="3628501" y="3047078"/>
                </a:cubicBezTo>
                <a:lnTo>
                  <a:pt x="3986191" y="3047078"/>
                </a:lnTo>
                <a:lnTo>
                  <a:pt x="3986191" y="2954572"/>
                </a:lnTo>
                <a:cubicBezTo>
                  <a:pt x="3986191" y="2887419"/>
                  <a:pt x="4010860" y="2853843"/>
                  <a:pt x="4060196" y="2853843"/>
                </a:cubicBezTo>
                <a:cubicBezTo>
                  <a:pt x="4114329" y="2853843"/>
                  <a:pt x="4141396" y="2895300"/>
                  <a:pt x="4141396" y="2978212"/>
                </a:cubicBezTo>
                <a:lnTo>
                  <a:pt x="4141396" y="3136500"/>
                </a:lnTo>
                <a:lnTo>
                  <a:pt x="3913214" y="3214616"/>
                </a:lnTo>
                <a:cubicBezTo>
                  <a:pt x="3834413" y="3241340"/>
                  <a:pt x="3772571" y="3273889"/>
                  <a:pt x="3727688" y="3312262"/>
                </a:cubicBezTo>
                <a:cubicBezTo>
                  <a:pt x="3682806" y="3350634"/>
                  <a:pt x="3651114" y="3399800"/>
                  <a:pt x="3632613" y="3459757"/>
                </a:cubicBezTo>
                <a:cubicBezTo>
                  <a:pt x="3614112" y="3519715"/>
                  <a:pt x="3604861" y="3596632"/>
                  <a:pt x="3604861" y="3690508"/>
                </a:cubicBezTo>
                <a:cubicBezTo>
                  <a:pt x="3604861" y="3778218"/>
                  <a:pt x="3613084" y="3856676"/>
                  <a:pt x="3629529" y="3925885"/>
                </a:cubicBezTo>
                <a:cubicBezTo>
                  <a:pt x="3645975" y="3995093"/>
                  <a:pt x="3676639" y="4049568"/>
                  <a:pt x="3721522" y="4089312"/>
                </a:cubicBezTo>
                <a:cubicBezTo>
                  <a:pt x="3766404" y="4129055"/>
                  <a:pt x="3831672" y="4148927"/>
                  <a:pt x="3917326" y="4148927"/>
                </a:cubicBezTo>
                <a:cubicBezTo>
                  <a:pt x="3970088" y="4148927"/>
                  <a:pt x="4017027" y="4131796"/>
                  <a:pt x="4058140" y="4097535"/>
                </a:cubicBezTo>
                <a:cubicBezTo>
                  <a:pt x="4099254" y="4063273"/>
                  <a:pt x="4128719" y="4013936"/>
                  <a:pt x="4146535" y="3949525"/>
                </a:cubicBezTo>
                <a:lnTo>
                  <a:pt x="4146535" y="4132481"/>
                </a:lnTo>
                <a:lnTo>
                  <a:pt x="4512447" y="4132481"/>
                </a:lnTo>
                <a:lnTo>
                  <a:pt x="4512447" y="2957655"/>
                </a:lnTo>
                <a:cubicBezTo>
                  <a:pt x="4512447" y="2874057"/>
                  <a:pt x="4493432" y="2803821"/>
                  <a:pt x="4455402" y="2746947"/>
                </a:cubicBezTo>
                <a:cubicBezTo>
                  <a:pt x="4417373" y="2690073"/>
                  <a:pt x="4365808" y="2647075"/>
                  <a:pt x="4300712" y="2617953"/>
                </a:cubicBezTo>
                <a:cubicBezTo>
                  <a:pt x="4235615" y="2588831"/>
                  <a:pt x="4161952" y="2574269"/>
                  <a:pt x="4079725" y="2574269"/>
                </a:cubicBezTo>
                <a:close/>
                <a:moveTo>
                  <a:pt x="7325847" y="2323475"/>
                </a:moveTo>
                <a:lnTo>
                  <a:pt x="7614672" y="3537359"/>
                </a:lnTo>
                <a:lnTo>
                  <a:pt x="7614672" y="4132481"/>
                </a:lnTo>
                <a:lnTo>
                  <a:pt x="7955916" y="4132481"/>
                </a:lnTo>
                <a:lnTo>
                  <a:pt x="7955916" y="3537359"/>
                </a:lnTo>
                <a:lnTo>
                  <a:pt x="8243712" y="2323475"/>
                </a:lnTo>
                <a:lnTo>
                  <a:pt x="7886023" y="2323475"/>
                </a:lnTo>
                <a:lnTo>
                  <a:pt x="7785294" y="2936071"/>
                </a:lnTo>
                <a:lnTo>
                  <a:pt x="7684565" y="2323475"/>
                </a:lnTo>
                <a:close/>
                <a:moveTo>
                  <a:pt x="5779849" y="2323475"/>
                </a:moveTo>
                <a:lnTo>
                  <a:pt x="5779849" y="4132481"/>
                </a:lnTo>
                <a:lnTo>
                  <a:pt x="6143706" y="4132481"/>
                </a:lnTo>
                <a:lnTo>
                  <a:pt x="6143706" y="3405795"/>
                </a:lnTo>
                <a:lnTo>
                  <a:pt x="6372915" y="4132481"/>
                </a:lnTo>
                <a:lnTo>
                  <a:pt x="6764524" y="4132481"/>
                </a:lnTo>
                <a:lnTo>
                  <a:pt x="6470560" y="3260869"/>
                </a:lnTo>
                <a:lnTo>
                  <a:pt x="6701825" y="2590715"/>
                </a:lnTo>
                <a:lnTo>
                  <a:pt x="6320495" y="2590715"/>
                </a:lnTo>
                <a:lnTo>
                  <a:pt x="6143706" y="3122110"/>
                </a:lnTo>
                <a:lnTo>
                  <a:pt x="6143706" y="2323475"/>
                </a:lnTo>
                <a:close/>
                <a:moveTo>
                  <a:pt x="2531824" y="2323475"/>
                </a:moveTo>
                <a:lnTo>
                  <a:pt x="2531824" y="4132481"/>
                </a:lnTo>
                <a:lnTo>
                  <a:pt x="2910071" y="4132481"/>
                </a:lnTo>
                <a:lnTo>
                  <a:pt x="2910071" y="2965878"/>
                </a:lnTo>
                <a:cubicBezTo>
                  <a:pt x="2910071" y="2935728"/>
                  <a:pt x="2917437" y="2909689"/>
                  <a:pt x="2932170" y="2887762"/>
                </a:cubicBezTo>
                <a:cubicBezTo>
                  <a:pt x="2946902" y="2865834"/>
                  <a:pt x="2966945" y="2854871"/>
                  <a:pt x="2992299" y="2854871"/>
                </a:cubicBezTo>
                <a:cubicBezTo>
                  <a:pt x="3022449" y="2854871"/>
                  <a:pt x="3044547" y="2865492"/>
                  <a:pt x="3058594" y="2886734"/>
                </a:cubicBezTo>
                <a:cubicBezTo>
                  <a:pt x="3072642" y="2907976"/>
                  <a:pt x="3079665" y="2935386"/>
                  <a:pt x="3079665" y="2968962"/>
                </a:cubicBezTo>
                <a:lnTo>
                  <a:pt x="3079665" y="4132481"/>
                </a:lnTo>
                <a:lnTo>
                  <a:pt x="3451745" y="4132481"/>
                </a:lnTo>
                <a:lnTo>
                  <a:pt x="3451745" y="2945321"/>
                </a:lnTo>
                <a:cubicBezTo>
                  <a:pt x="3451745" y="2832258"/>
                  <a:pt x="3427419" y="2742151"/>
                  <a:pt x="3378768" y="2674998"/>
                </a:cubicBezTo>
                <a:cubicBezTo>
                  <a:pt x="3330117" y="2607846"/>
                  <a:pt x="3252343" y="2574269"/>
                  <a:pt x="3145447" y="2574269"/>
                </a:cubicBezTo>
                <a:cubicBezTo>
                  <a:pt x="3090629" y="2574269"/>
                  <a:pt x="3042663" y="2588145"/>
                  <a:pt x="3001549" y="2615897"/>
                </a:cubicBezTo>
                <a:cubicBezTo>
                  <a:pt x="2960435" y="2643649"/>
                  <a:pt x="2929942" y="2686304"/>
                  <a:pt x="2910071" y="2743864"/>
                </a:cubicBezTo>
                <a:lnTo>
                  <a:pt x="2910071" y="2323475"/>
                </a:lnTo>
                <a:close/>
                <a:moveTo>
                  <a:pt x="1611601" y="2323475"/>
                </a:moveTo>
                <a:lnTo>
                  <a:pt x="1611601" y="2670887"/>
                </a:lnTo>
                <a:lnTo>
                  <a:pt x="1826421" y="2670887"/>
                </a:lnTo>
                <a:lnTo>
                  <a:pt x="1826421" y="4132481"/>
                </a:lnTo>
                <a:lnTo>
                  <a:pt x="2188222" y="4132481"/>
                </a:lnTo>
                <a:lnTo>
                  <a:pt x="2188222" y="2670887"/>
                </a:lnTo>
                <a:lnTo>
                  <a:pt x="2403041" y="2670887"/>
                </a:lnTo>
                <a:lnTo>
                  <a:pt x="2403041" y="23234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527" y="5239927"/>
            <a:ext cx="1659968" cy="1659968"/>
          </a:xfrm>
          <a:prstGeom prst="rect">
            <a:avLst/>
          </a:prstGeom>
        </p:spPr>
      </p:pic>
      <p:pic>
        <p:nvPicPr>
          <p:cNvPr id="3" name="Picture 6" descr="Robot arm - Free technology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et of social media icons Facebook,Twitter,Instagram,Whatsapp,Youtube and  linkedin 16337947 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3" b="69270"/>
          <a:stretch>
            <a:fillRect/>
          </a:stretch>
        </p:blipFill>
        <p:spPr bwMode="auto">
          <a:xfrm>
            <a:off x="948815" y="4454596"/>
            <a:ext cx="678426" cy="6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3719" y="4528461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3718" y="5890229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4060" y="4562991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94060" y="5924759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Robotics Corner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pic>
        <p:nvPicPr>
          <p:cNvPr id="4100" name="Picture 4" descr="A set of social media icons Facebook,Twitter,Instagram,Whatsapp,Youtube and  linkedin 16337947 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1" t="33396" r="-246" b="32531"/>
          <a:stretch>
            <a:fillRect/>
          </a:stretch>
        </p:blipFill>
        <p:spPr bwMode="auto">
          <a:xfrm>
            <a:off x="6609156" y="4464187"/>
            <a:ext cx="678426" cy="7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set of social media icons Facebook,Twitter,Instagram,Whatsapp,Youtube and  linkedin 16337947 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7404" r="57447"/>
          <a:stretch>
            <a:fillRect/>
          </a:stretch>
        </p:blipFill>
        <p:spPr bwMode="auto">
          <a:xfrm>
            <a:off x="6609157" y="5850893"/>
            <a:ext cx="678425" cy="6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set of social media icons Facebook,Twitter,Instagram,Whatsapp,Youtube and  linkedin 16337947 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1" t="68650"/>
          <a:stretch>
            <a:fillRect/>
          </a:stretch>
        </p:blipFill>
        <p:spPr bwMode="auto">
          <a:xfrm>
            <a:off x="948813" y="5823040"/>
            <a:ext cx="689433" cy="69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 set of social media icons Facebook,Twitter,Instagram,Whatsapp,Youtube and  linkedin 16337947 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5" r="60921" b="34624"/>
          <a:stretch>
            <a:fillRect/>
          </a:stretch>
        </p:blipFill>
        <p:spPr bwMode="auto">
          <a:xfrm>
            <a:off x="948813" y="3169117"/>
            <a:ext cx="689434" cy="69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05395" y="3296379"/>
            <a:ext cx="337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01211626904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736" y="-54499"/>
            <a:ext cx="3744412" cy="3744412"/>
          </a:xfrm>
          <a:prstGeom prst="rect">
            <a:avLst/>
          </a:prstGeom>
        </p:spPr>
      </p:pic>
      <p:pic>
        <p:nvPicPr>
          <p:cNvPr id="11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56" y="3132040"/>
            <a:ext cx="753325" cy="77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/>
          <p:cNvSpPr txBox="1"/>
          <p:nvPr/>
        </p:nvSpPr>
        <p:spPr>
          <a:xfrm>
            <a:off x="7494059" y="3330909"/>
            <a:ext cx="456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www.roboticscorner.tech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47458" y="763482"/>
            <a:ext cx="8061648" cy="9160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Camera 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7248" y="1894799"/>
            <a:ext cx="5517503" cy="671460"/>
          </a:xfrm>
        </p:spPr>
        <p:txBody>
          <a:bodyPr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337248" y="1784282"/>
            <a:ext cx="55175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16761"/>
            <a:ext cx="1659968" cy="1659968"/>
          </a:xfrm>
          <a:prstGeom prst="rect">
            <a:avLst/>
          </a:prstGeom>
        </p:spPr>
      </p:pic>
      <p:pic>
        <p:nvPicPr>
          <p:cNvPr id="6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10" name="Graphic 9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11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40" y="1576070"/>
            <a:ext cx="9229725" cy="370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816275" y="1042378"/>
            <a:ext cx="88827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/>
              <a:t>Color Spaces</a:t>
            </a:r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90" y="950595"/>
            <a:ext cx="11544300" cy="553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85" y="758190"/>
            <a:ext cx="10222865" cy="556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85" y="638175"/>
            <a:ext cx="11137265" cy="558228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795" y="776605"/>
            <a:ext cx="10942320" cy="536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513634" y="1436913"/>
            <a:ext cx="1672989" cy="523221"/>
          </a:xfrm>
          <a:prstGeom prst="roundRect">
            <a:avLst>
              <a:gd name="adj" fmla="val 2291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What is an image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332655" y="1377658"/>
            <a:ext cx="888274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two dimentional representation for visual information and it contains pixels each one of them has values depending on the color space i.e RGB 3 channels . </a:t>
            </a:r>
            <a:endParaRPr lang="en-US" dirty="0"/>
          </a:p>
          <a:p>
            <a:r>
              <a:rPr lang="en-US" dirty="0"/>
              <a:t>Grey scale is just one channel.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137652" y="88491"/>
            <a:ext cx="678426" cy="688259"/>
          </a:xfrm>
          <a:prstGeom prst="flowChartConnector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01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09" y="5627906"/>
            <a:ext cx="1659968" cy="1659968"/>
          </a:xfrm>
          <a:prstGeom prst="rect">
            <a:avLst/>
          </a:prstGeom>
        </p:spPr>
      </p:pic>
      <p:pic>
        <p:nvPicPr>
          <p:cNvPr id="20" name="Picture 6" descr="Robot arm - Free technology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09" y="131618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4487" y="6488668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1982" y="6484702"/>
            <a:ext cx="152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01285960031</a:t>
            </a:r>
            <a:endParaRPr lang="en-US" dirty="0"/>
          </a:p>
        </p:txBody>
      </p:sp>
      <p:pic>
        <p:nvPicPr>
          <p:cNvPr id="4" name="Graphic 3" descr="Receiver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51" y="6446745"/>
            <a:ext cx="400110" cy="400110"/>
          </a:xfrm>
          <a:prstGeom prst="rect">
            <a:avLst/>
          </a:prstGeom>
        </p:spPr>
      </p:pic>
      <p:pic>
        <p:nvPicPr>
          <p:cNvPr id="5" name="Picture 2" descr="Book - Internet Icon White PNG Transparent With Clear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05" y1="31665" x2="52857" y2="14319"/>
                        <a14:foregroundMark x1="52857" y1="14319" x2="43333" y2="11641"/>
                        <a14:foregroundMark x1="43333" y1="11641" x2="32024" y2="13620"/>
                        <a14:foregroundMark x1="32024" y1="13620" x2="23571" y2="19092"/>
                        <a14:foregroundMark x1="23571" y1="19092" x2="17024" y2="27823"/>
                        <a14:foregroundMark x1="14497" y1="48913" x2="13690" y2="55646"/>
                        <a14:foregroundMark x1="17024" y1="27823" x2="15648" y2="39307"/>
                        <a14:foregroundMark x1="13690" y1="55646" x2="17500" y2="73807"/>
                        <a14:foregroundMark x1="17500" y1="73807" x2="28810" y2="80675"/>
                        <a14:foregroundMark x1="28810" y1="80675" x2="41667" y2="83818"/>
                        <a14:backgroundMark x1="67619" y1="49127" x2="66071" y2="56228"/>
                        <a14:backgroundMark x1="17024" y1="48079" x2="15595" y2="45402"/>
                        <a14:backgroundMark x1="27857" y1="72992" x2="23571" y2="69034"/>
                        <a14:backgroundMark x1="16310" y1="45751" x2="15833" y2="42375"/>
                        <a14:backgroundMark x1="16429" y1="39464" x2="14405" y2="48894"/>
                        <a14:backgroundMark x1="15238" y1="49127" x2="15476" y2="4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8" y="6457890"/>
            <a:ext cx="400109" cy="4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4667" y="6493215"/>
            <a:ext cx="2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www.roboticscorner.tech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7145" y="231338"/>
            <a:ext cx="2871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Computer Vision 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4" name="Rectangle: Rounded Corners 5"/>
          <p:cNvSpPr/>
          <p:nvPr/>
        </p:nvSpPr>
        <p:spPr>
          <a:xfrm>
            <a:off x="368219" y="4817653"/>
            <a:ext cx="1672989" cy="523221"/>
          </a:xfrm>
          <a:prstGeom prst="roundRect">
            <a:avLst>
              <a:gd name="adj" fmla="val 2291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 dirty="0"/>
              <a:t>What is an Video</a:t>
            </a:r>
            <a:endParaRPr lang="en-US" sz="1600" b="1" dirty="0"/>
          </a:p>
        </p:txBody>
      </p:sp>
      <p:sp>
        <p:nvSpPr>
          <p:cNvPr id="15" name="TextBox 6"/>
          <p:cNvSpPr txBox="1"/>
          <p:nvPr/>
        </p:nvSpPr>
        <p:spPr>
          <a:xfrm>
            <a:off x="2187240" y="4758398"/>
            <a:ext cx="88827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/>
              <a:t>is a sequence of images</a:t>
            </a:r>
            <a:endParaRPr lang="en-US" dirty="0"/>
          </a:p>
        </p:txBody>
      </p:sp>
      <p:pic>
        <p:nvPicPr>
          <p:cNvPr id="21" name="Picture 20"/>
          <p:cNvPicPr/>
          <p:nvPr/>
        </p:nvPicPr>
        <p:blipFill>
          <a:blip r:embed="rId7"/>
          <a:stretch>
            <a:fillRect/>
          </a:stretch>
        </p:blipFill>
        <p:spPr>
          <a:xfrm>
            <a:off x="5068570" y="2456180"/>
            <a:ext cx="6515100" cy="2662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4" grpId="0" bldLvl="0" animBg="1"/>
      <p:bldP spid="15" grpId="0"/>
    </p:bldLst>
  </p:timing>
</p:sld>
</file>

<file path=ppt/tags/tag1.xml><?xml version="1.0" encoding="utf-8"?>
<p:tagLst xmlns:p="http://schemas.openxmlformats.org/presentationml/2006/main">
  <p:tag name="TABLE_ENDDRAG_ORIGIN_RECT" val="672*300"/>
  <p:tag name="TABLE_ENDDRAG_RECT" val="144*120*672*30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7241</Words>
  <Application>WPS Presentation</Application>
  <PresentationFormat>Widescreen</PresentationFormat>
  <Paragraphs>575</Paragraphs>
  <Slides>33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3" baseType="lpstr">
      <vt:lpstr>Arial</vt:lpstr>
      <vt:lpstr>SimSun</vt:lpstr>
      <vt:lpstr>Wingdings</vt:lpstr>
      <vt:lpstr>Aldhabi</vt:lpstr>
      <vt:lpstr>Arial Black</vt:lpstr>
      <vt:lpstr>Calibri</vt:lpstr>
      <vt:lpstr>Microsoft YaHei</vt:lpstr>
      <vt:lpstr>Arial Unicode MS</vt:lpstr>
      <vt:lpstr>Calibri Light</vt:lpstr>
      <vt:lpstr>BatangChe</vt:lpstr>
      <vt:lpstr>Segoe Print</vt:lpstr>
      <vt:lpstr>Arial</vt:lpstr>
      <vt:lpstr>Times New Roman</vt:lpstr>
      <vt:lpstr>MS PGothic</vt:lpstr>
      <vt:lpstr>PMingLiU</vt:lpstr>
      <vt:lpstr>MalgunGothicBold</vt:lpstr>
      <vt:lpstr>Malgun Gothic</vt:lpstr>
      <vt:lpstr>Wingdings</vt:lpstr>
      <vt:lpstr>Office Theme</vt:lpstr>
      <vt:lpstr>1_Office Theme</vt:lpstr>
      <vt:lpstr>PowerPoint 演示文稿</vt:lpstr>
      <vt:lpstr>PowerPoint 演示文稿</vt:lpstr>
      <vt:lpstr>PowerPoint 演示文稿</vt:lpstr>
      <vt:lpstr>Computer vision and ROS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Processing in frequency domain</vt:lpstr>
      <vt:lpstr>Processing in frequency domain</vt:lpstr>
      <vt:lpstr>Processing in frequency domain</vt:lpstr>
      <vt:lpstr>Apps can be done using Traditional CV</vt:lpstr>
      <vt:lpstr>Deep learning Apps</vt:lpstr>
      <vt:lpstr>The whole CNN</vt:lpstr>
      <vt:lpstr>CNN Architecture</vt:lpstr>
      <vt:lpstr>CNN Architecture</vt:lpstr>
      <vt:lpstr>CNN Architecture</vt:lpstr>
      <vt:lpstr>Object classification</vt:lpstr>
      <vt:lpstr>Difference between Machine and deep learning</vt:lpstr>
      <vt:lpstr>YOLOv9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OMAR ABDO</dc:creator>
  <cp:lastModifiedBy>USER</cp:lastModifiedBy>
  <cp:revision>54</cp:revision>
  <dcterms:created xsi:type="dcterms:W3CDTF">2024-02-10T12:21:00Z</dcterms:created>
  <dcterms:modified xsi:type="dcterms:W3CDTF">2025-01-17T09:45:36Z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14DAA56946B44DC990FBCD195F085EE7_13</vt:lpwstr>
  </property>
  <property fmtid="{D5CDD505-2E9C-101B-9397-08002B2CF9AE}" pid="3" name="KSOProductBuildVer">
    <vt:lpwstr>1033-12.2.0.19805</vt:lpwstr>
  </property>
</Properties>
</file>